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j6/zOHkF0y7yM+onv37f+bAdIT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Sigtuna IF fotboll – För trygga ungdomar" id="88" name="Google Shape;88;p1"/>
          <p:cNvPicPr preferRelativeResize="0"/>
          <p:nvPr/>
        </p:nvPicPr>
        <p:blipFill rotWithShape="1">
          <a:blip r:embed="rId3">
            <a:alphaModFix/>
          </a:blip>
          <a:srcRect b="0" l="0" r="0" t="0"/>
          <a:stretch/>
        </p:blipFill>
        <p:spPr>
          <a:xfrm rot="-1158604">
            <a:off x="1211830" y="3727977"/>
            <a:ext cx="2198205" cy="2292118"/>
          </a:xfrm>
          <a:prstGeom prst="rect">
            <a:avLst/>
          </a:prstGeom>
          <a:noFill/>
          <a:ln>
            <a:noFill/>
          </a:ln>
        </p:spPr>
      </p:pic>
      <p:sp>
        <p:nvSpPr>
          <p:cNvPr id="89" name="Google Shape;89;p1"/>
          <p:cNvSpPr/>
          <p:nvPr/>
        </p:nvSpPr>
        <p:spPr>
          <a:xfrm>
            <a:off x="156754" y="130629"/>
            <a:ext cx="11878492" cy="6601097"/>
          </a:xfrm>
          <a:prstGeom prst="rect">
            <a:avLst/>
          </a:prstGeom>
          <a:noFill/>
          <a:ln cap="flat" cmpd="sng" w="76200">
            <a:solidFill>
              <a:srgbClr val="9E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8464820" y="3495058"/>
            <a:ext cx="2810204" cy="2735597"/>
          </a:xfrm>
          <a:prstGeom prst="rect">
            <a:avLst/>
          </a:prstGeom>
          <a:noFill/>
          <a:ln>
            <a:noFill/>
          </a:ln>
        </p:spPr>
      </p:pic>
      <p:sp>
        <p:nvSpPr>
          <p:cNvPr id="91" name="Google Shape;91;p1"/>
          <p:cNvSpPr txBox="1"/>
          <p:nvPr/>
        </p:nvSpPr>
        <p:spPr>
          <a:xfrm>
            <a:off x="1620475" y="1631202"/>
            <a:ext cx="8951053" cy="3231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sv-SE" sz="6000" u="none" cap="none" strike="noStrike">
                <a:solidFill>
                  <a:srgbClr val="9E0000"/>
                </a:solidFill>
                <a:latin typeface="Algerian"/>
                <a:ea typeface="Algerian"/>
                <a:cs typeface="Algerian"/>
                <a:sym typeface="Algerian"/>
              </a:rPr>
              <a:t>Sigtuna Julmarknad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sv-SE" sz="4000" u="none" cap="none" strike="noStrike">
                <a:solidFill>
                  <a:srgbClr val="9E0000"/>
                </a:solidFill>
                <a:latin typeface="Algerian"/>
                <a:ea typeface="Algerian"/>
                <a:cs typeface="Algerian"/>
                <a:sym typeface="Algerian"/>
              </a:rPr>
              <a:t>Bemanning Sigtuna IF IBK</a:t>
            </a:r>
            <a:br>
              <a:rPr b="0" i="0" lang="sv-SE" sz="4000" u="none" cap="none" strike="noStrike">
                <a:solidFill>
                  <a:srgbClr val="9E0000"/>
                </a:solidFill>
                <a:latin typeface="Algerian"/>
                <a:ea typeface="Algerian"/>
                <a:cs typeface="Algerian"/>
                <a:sym typeface="Algerian"/>
              </a:rPr>
            </a:br>
            <a:endParaRPr b="0" i="0" sz="4000" u="none" cap="none" strike="noStrike">
              <a:solidFill>
                <a:srgbClr val="9E0000"/>
              </a:solidFill>
              <a:latin typeface="Algerian"/>
              <a:ea typeface="Algerian"/>
              <a:cs typeface="Algerian"/>
              <a:sym typeface="Algerian"/>
            </a:endParaRPr>
          </a:p>
          <a:p>
            <a:pPr indent="0" lvl="0" marL="0" marR="0" rtl="0" algn="ctr">
              <a:lnSpc>
                <a:spcPct val="100000"/>
              </a:lnSpc>
              <a:spcBef>
                <a:spcPts val="0"/>
              </a:spcBef>
              <a:spcAft>
                <a:spcPts val="0"/>
              </a:spcAft>
              <a:buClr>
                <a:srgbClr val="000000"/>
              </a:buClr>
              <a:buSzPts val="4000"/>
              <a:buFont typeface="Arial"/>
              <a:buNone/>
            </a:pPr>
            <a:r>
              <a:rPr b="0" i="0" lang="sv-SE" sz="4000" u="none" cap="none" strike="noStrike">
                <a:solidFill>
                  <a:srgbClr val="9E0000"/>
                </a:solidFill>
                <a:latin typeface="Algerian"/>
                <a:ea typeface="Algerian"/>
                <a:cs typeface="Algerian"/>
                <a:sym typeface="Algerian"/>
              </a:rPr>
              <a:t>4 Söndagar</a:t>
            </a:r>
            <a:br>
              <a:rPr b="0" i="0" lang="sv-SE" sz="4000" u="none" cap="none" strike="noStrike">
                <a:solidFill>
                  <a:srgbClr val="9E0000"/>
                </a:solidFill>
                <a:latin typeface="Algerian"/>
                <a:ea typeface="Algerian"/>
                <a:cs typeface="Algerian"/>
                <a:sym typeface="Algerian"/>
              </a:rPr>
            </a:br>
            <a:endParaRPr b="0" i="0" sz="2400" u="none" cap="none" strike="noStrike">
              <a:solidFill>
                <a:srgbClr val="9E0000"/>
              </a:solidFill>
              <a:latin typeface="Algerian"/>
              <a:ea typeface="Algerian"/>
              <a:cs typeface="Algerian"/>
              <a:sym typeface="Algeri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mt="44000"/>
          </a:blip>
          <a:srcRect b="0" l="0" r="0" t="0"/>
          <a:stretch/>
        </p:blipFill>
        <p:spPr>
          <a:xfrm>
            <a:off x="0" y="17832"/>
            <a:ext cx="12192000" cy="6857999"/>
          </a:xfrm>
          <a:prstGeom prst="rect">
            <a:avLst/>
          </a:prstGeom>
          <a:noFill/>
          <a:ln cap="flat" cmpd="sng" w="9525">
            <a:solidFill>
              <a:srgbClr val="9E0000"/>
            </a:solidFill>
            <a:prstDash val="solid"/>
            <a:round/>
            <a:headEnd len="sm" w="sm" type="none"/>
            <a:tailEnd len="sm" w="sm" type="none"/>
          </a:ln>
        </p:spPr>
      </p:pic>
      <p:sp>
        <p:nvSpPr>
          <p:cNvPr id="97" name="Google Shape;97;p4"/>
          <p:cNvSpPr txBox="1"/>
          <p:nvPr/>
        </p:nvSpPr>
        <p:spPr>
          <a:xfrm>
            <a:off x="201059" y="288386"/>
            <a:ext cx="8383095" cy="187743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2060"/>
                </a:solidFill>
                <a:latin typeface="Calibri"/>
                <a:ea typeface="Calibri"/>
                <a:cs typeface="Calibri"/>
                <a:sym typeface="Calibri"/>
              </a:rPr>
              <a:t>Skruva ihop och isär marknadsbord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Skruva ihop: </a:t>
            </a:r>
            <a:r>
              <a:rPr b="0" i="0" lang="sv-SE" sz="1600" u="sng" cap="none" strike="noStrike">
                <a:solidFill>
                  <a:schemeClr val="dk1"/>
                </a:solidFill>
                <a:latin typeface="Calibri"/>
                <a:ea typeface="Calibri"/>
                <a:cs typeface="Calibri"/>
                <a:sym typeface="Calibri"/>
              </a:rPr>
              <a:t>Fredagkväll </a:t>
            </a:r>
            <a:r>
              <a:rPr b="0" i="0" lang="sv-SE" sz="1600" u="none" cap="none" strike="noStrike">
                <a:solidFill>
                  <a:schemeClr val="dk1"/>
                </a:solidFill>
                <a:latin typeface="Calibri"/>
                <a:ea typeface="Calibri"/>
                <a:cs typeface="Calibri"/>
                <a:sym typeface="Calibri"/>
              </a:rPr>
              <a:t>– innan första marknaden.</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Skruva isär: Efter sista marknadsdagens slut – tidigast från kl. 18.00.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 Kontakta de lag som bär in borden för att se när de är klara.</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De flesta bord går montera ihop med händerna, kan behövas enstaka verktyg ifall de gamla borden kommer behövas.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Minst 6 personer</a:t>
            </a:r>
            <a:endParaRPr b="1" i="0" sz="1600" u="none" cap="none" strike="noStrike">
              <a:solidFill>
                <a:schemeClr val="dk1"/>
              </a:solidFill>
              <a:latin typeface="Calibri"/>
              <a:ea typeface="Calibri"/>
              <a:cs typeface="Calibri"/>
              <a:sym typeface="Calibri"/>
            </a:endParaRPr>
          </a:p>
        </p:txBody>
      </p:sp>
      <p:sp>
        <p:nvSpPr>
          <p:cNvPr id="98" name="Google Shape;98;p4"/>
          <p:cNvSpPr txBox="1"/>
          <p:nvPr/>
        </p:nvSpPr>
        <p:spPr>
          <a:xfrm>
            <a:off x="182250" y="4253193"/>
            <a:ext cx="8528538" cy="236988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002060"/>
                </a:solidFill>
                <a:latin typeface="Calibri"/>
                <a:ea typeface="Calibri"/>
                <a:cs typeface="Calibri"/>
                <a:sym typeface="Calibri"/>
              </a:rPr>
              <a:t>Utbärning och inbärning av marknadsbord</a:t>
            </a:r>
            <a:br>
              <a:rPr b="1" i="0" lang="sv-SE" sz="1800" u="none" cap="none" strike="noStrike">
                <a:solidFill>
                  <a:srgbClr val="2F5496"/>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Utbärning: </a:t>
            </a:r>
            <a:r>
              <a:rPr b="0" i="0" lang="sv-SE" sz="1600" u="sng" cap="none" strike="noStrike">
                <a:solidFill>
                  <a:schemeClr val="dk1"/>
                </a:solidFill>
                <a:latin typeface="Calibri"/>
                <a:ea typeface="Calibri"/>
                <a:cs typeface="Calibri"/>
                <a:sym typeface="Calibri"/>
              </a:rPr>
              <a:t>Varje söndag </a:t>
            </a:r>
            <a:r>
              <a:rPr b="0" i="0" lang="sv-SE" sz="1600" u="none" cap="none" strike="noStrike">
                <a:solidFill>
                  <a:schemeClr val="dk1"/>
                </a:solidFill>
                <a:latin typeface="Calibri"/>
                <a:ea typeface="Calibri"/>
                <a:cs typeface="Calibri"/>
                <a:sym typeface="Calibri"/>
              </a:rPr>
              <a:t>kl. 7.00, borden ska vara på plats </a:t>
            </a:r>
            <a:r>
              <a:rPr b="1" i="0" lang="sv-SE" sz="1600" u="none" cap="none" strike="noStrike">
                <a:solidFill>
                  <a:schemeClr val="dk1"/>
                </a:solidFill>
                <a:latin typeface="Calibri"/>
                <a:ea typeface="Calibri"/>
                <a:cs typeface="Calibri"/>
                <a:sym typeface="Calibri"/>
              </a:rPr>
              <a:t>senast kl. 08:15.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Inbärning: </a:t>
            </a:r>
            <a:r>
              <a:rPr b="0" i="0" lang="sv-SE" sz="1600" u="sng" cap="none" strike="noStrike">
                <a:solidFill>
                  <a:schemeClr val="dk1"/>
                </a:solidFill>
                <a:latin typeface="Calibri"/>
                <a:ea typeface="Calibri"/>
                <a:cs typeface="Calibri"/>
                <a:sym typeface="Calibri"/>
              </a:rPr>
              <a:t>Varje söndag</a:t>
            </a:r>
            <a:r>
              <a:rPr b="0" i="0" lang="sv-SE" sz="1600" u="none" cap="none" strike="noStrike">
                <a:solidFill>
                  <a:schemeClr val="dk1"/>
                </a:solidFill>
                <a:latin typeface="Calibri"/>
                <a:ea typeface="Calibri"/>
                <a:cs typeface="Calibri"/>
                <a:sym typeface="Calibri"/>
              </a:rPr>
              <a:t>, från </a:t>
            </a:r>
            <a:r>
              <a:rPr b="0" i="0" lang="sv-SE" sz="1600" u="sng" cap="none" strike="noStrike">
                <a:solidFill>
                  <a:schemeClr val="dk1"/>
                </a:solidFill>
                <a:latin typeface="Calibri"/>
                <a:ea typeface="Calibri"/>
                <a:cs typeface="Calibri"/>
                <a:sym typeface="Calibri"/>
              </a:rPr>
              <a:t>tidigast</a:t>
            </a:r>
            <a:r>
              <a:rPr b="0" i="0" lang="sv-SE" sz="1600" u="none" cap="none" strike="noStrike">
                <a:solidFill>
                  <a:schemeClr val="dk1"/>
                </a:solidFill>
                <a:latin typeface="Calibri"/>
                <a:ea typeface="Calibri"/>
                <a:cs typeface="Calibri"/>
                <a:sym typeface="Calibri"/>
              </a:rPr>
              <a:t> 17.15</a:t>
            </a:r>
            <a:br>
              <a:rPr b="0" i="0" lang="sv-SE" sz="1600" u="none" cap="none" strike="noStrike">
                <a:solidFill>
                  <a:schemeClr val="dk1"/>
                </a:solidFill>
                <a:latin typeface="Calibri"/>
                <a:ea typeface="Calibri"/>
                <a:cs typeface="Calibri"/>
                <a:sym typeface="Calibri"/>
              </a:rPr>
            </a:b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OBS! Marknadsborden är tunga, och otympliga att bära. </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Det krävs 2 personer för att bära ett bord. Det är därför viktigt att det är vuxna personer som kan bära tungt som tar sig an uppgiften.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Minst 8 personer</a:t>
            </a:r>
            <a:r>
              <a:rPr b="0" i="0" lang="sv-SE" sz="1600" u="none" cap="none" strike="noStrike">
                <a:solidFill>
                  <a:schemeClr val="dk1"/>
                </a:solidFill>
                <a:latin typeface="Calibri"/>
                <a:ea typeface="Calibri"/>
                <a:cs typeface="Calibri"/>
                <a:sym typeface="Calibri"/>
              </a:rPr>
              <a:t>, för att hinna få ut alla bord i tid.</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201059" y="2523107"/>
            <a:ext cx="8307032" cy="1477328"/>
          </a:xfrm>
          <a:prstGeom prst="rect">
            <a:avLst/>
          </a:prstGeom>
          <a:solidFill>
            <a:schemeClr val="lt1"/>
          </a:solidFill>
          <a:ln cap="flat" cmpd="sng" w="3810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sv-SE" sz="1500" u="none" cap="none" strike="noStrike">
                <a:solidFill>
                  <a:schemeClr val="dk1"/>
                </a:solidFill>
                <a:latin typeface="Calibri"/>
                <a:ea typeface="Calibri"/>
                <a:cs typeface="Calibri"/>
                <a:sym typeface="Calibri"/>
              </a:rPr>
              <a:t>Borden finns i trädgården bakom Drakegården och vid Mynttorget. Det är även platsen där borden förvaras på efter varje marknadssöndag.</a:t>
            </a:r>
            <a:br>
              <a:rPr b="0" i="0" lang="sv-SE" sz="1500" u="none" cap="none" strike="noStrike">
                <a:solidFill>
                  <a:schemeClr val="dk1"/>
                </a:solidFill>
                <a:latin typeface="Calibri"/>
                <a:ea typeface="Calibri"/>
                <a:cs typeface="Calibri"/>
                <a:sym typeface="Calibri"/>
              </a:rPr>
            </a:b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sv-SE" sz="1500" u="none" cap="none" strike="noStrike">
                <a:solidFill>
                  <a:schemeClr val="dk1"/>
                </a:solidFill>
                <a:latin typeface="Calibri"/>
                <a:ea typeface="Calibri"/>
                <a:cs typeface="Calibri"/>
                <a:sym typeface="Calibri"/>
              </a:rPr>
              <a:t>Karta över var borden ska placeras är färdig på fredagen innan och kommer att skickas till Sigtuna IF IBK:s Projektledare per e-post för utskrift. </a:t>
            </a:r>
            <a:br>
              <a:rPr b="0" i="0" lang="sv-SE" sz="1500" u="none" cap="none" strike="noStrike">
                <a:solidFill>
                  <a:schemeClr val="dk1"/>
                </a:solidFill>
                <a:latin typeface="Calibri"/>
                <a:ea typeface="Calibri"/>
                <a:cs typeface="Calibri"/>
                <a:sym typeface="Calibri"/>
              </a:rPr>
            </a:br>
            <a:r>
              <a:rPr b="0" i="0" lang="sv-SE" sz="1500" u="none" cap="none" strike="noStrike">
                <a:solidFill>
                  <a:schemeClr val="dk1"/>
                </a:solidFill>
                <a:latin typeface="Calibri"/>
                <a:ea typeface="Calibri"/>
                <a:cs typeface="Calibri"/>
                <a:sym typeface="Calibri"/>
              </a:rPr>
              <a:t>PL distribuerar kartan till respektive lag senast lördagen innan varje Julmarknad.</a:t>
            </a:r>
            <a:endParaRPr b="0" i="0" sz="1400" u="none" cap="none" strike="noStrike">
              <a:solidFill>
                <a:srgbClr val="000000"/>
              </a:solidFill>
              <a:latin typeface="Arial"/>
              <a:ea typeface="Arial"/>
              <a:cs typeface="Arial"/>
              <a:sym typeface="Arial"/>
            </a:endParaRPr>
          </a:p>
        </p:txBody>
      </p:sp>
      <p:pic>
        <p:nvPicPr>
          <p:cNvPr descr="A group of people walking in a city&#10;&#10;Description automatically generated" id="100" name="Google Shape;100;p4"/>
          <p:cNvPicPr preferRelativeResize="0"/>
          <p:nvPr/>
        </p:nvPicPr>
        <p:blipFill rotWithShape="1">
          <a:blip r:embed="rId4">
            <a:alphaModFix/>
          </a:blip>
          <a:srcRect b="0" l="0" r="0" t="0"/>
          <a:stretch/>
        </p:blipFill>
        <p:spPr>
          <a:xfrm>
            <a:off x="8913485" y="1129819"/>
            <a:ext cx="3091629" cy="41221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mt="44000"/>
          </a:blip>
          <a:srcRect b="0" l="0" r="0" t="0"/>
          <a:stretch/>
        </p:blipFill>
        <p:spPr>
          <a:xfrm>
            <a:off x="0" y="1"/>
            <a:ext cx="12192000" cy="6857999"/>
          </a:xfrm>
          <a:prstGeom prst="rect">
            <a:avLst/>
          </a:prstGeom>
          <a:noFill/>
          <a:ln cap="flat" cmpd="sng" w="9525">
            <a:solidFill>
              <a:srgbClr val="9E0000"/>
            </a:solidFill>
            <a:prstDash val="solid"/>
            <a:round/>
            <a:headEnd len="sm" w="sm" type="none"/>
            <a:tailEnd len="sm" w="sm" type="none"/>
          </a:ln>
        </p:spPr>
      </p:pic>
      <p:sp>
        <p:nvSpPr>
          <p:cNvPr id="107" name="Google Shape;107;p2"/>
          <p:cNvSpPr txBox="1"/>
          <p:nvPr/>
        </p:nvSpPr>
        <p:spPr>
          <a:xfrm>
            <a:off x="201387" y="122332"/>
            <a:ext cx="4044042" cy="1169551"/>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2060"/>
                </a:solidFill>
                <a:latin typeface="Calibri"/>
                <a:ea typeface="Calibri"/>
                <a:cs typeface="Calibri"/>
                <a:sym typeface="Calibri"/>
              </a:rPr>
              <a:t>Parkeringsvakter/Värdar</a:t>
            </a:r>
            <a:br>
              <a:rPr b="0" i="0" lang="sv-SE" sz="18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Hänvisa besökare till parkeringplatser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5 parkeringsvakter varje Söndag</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Kl. 10:15-15:30</a:t>
            </a:r>
            <a:endParaRPr b="0" i="0" sz="1600" u="none" cap="none" strike="noStrike">
              <a:solidFill>
                <a:schemeClr val="dk1"/>
              </a:solidFill>
              <a:latin typeface="Calibri"/>
              <a:ea typeface="Calibri"/>
              <a:cs typeface="Calibri"/>
              <a:sym typeface="Calibri"/>
            </a:endParaRPr>
          </a:p>
        </p:txBody>
      </p:sp>
      <p:sp>
        <p:nvSpPr>
          <p:cNvPr id="108" name="Google Shape;108;p2"/>
          <p:cNvSpPr txBox="1"/>
          <p:nvPr/>
        </p:nvSpPr>
        <p:spPr>
          <a:xfrm>
            <a:off x="4522618" y="300949"/>
            <a:ext cx="4197235" cy="1169551"/>
          </a:xfrm>
          <a:prstGeom prst="rect">
            <a:avLst/>
          </a:prstGeom>
          <a:solidFill>
            <a:schemeClr val="lt1"/>
          </a:solidFill>
          <a:ln cap="flat" cmpd="sng" w="190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Bemanningspass heldag - parkering</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10.15 – ca. 15.30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Förslag på bemanningspass om man vill dela på dagen: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10.15 – 12.45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12.45 – ca. 15.30 – 5 personer</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347824" y="1654458"/>
            <a:ext cx="5619300" cy="3663300"/>
          </a:xfrm>
          <a:prstGeom prst="rect">
            <a:avLst/>
          </a:prstGeom>
          <a:solidFill>
            <a:schemeClr val="lt1"/>
          </a:solidFill>
          <a:ln cap="flat" cmpd="sng" w="190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Parkeringen är gratis men vanliga parkeringsregler gäller (man måste stå i en parkeringsruta och får inte parkera trafikfarligt), </a:t>
            </a:r>
            <a:r>
              <a:rPr b="0" i="1" lang="sv-SE" sz="1200" u="none" cap="none" strike="noStrike">
                <a:solidFill>
                  <a:schemeClr val="dk1"/>
                </a:solidFill>
                <a:latin typeface="Calibri"/>
                <a:ea typeface="Calibri"/>
                <a:cs typeface="Calibri"/>
                <a:sym typeface="Calibri"/>
              </a:rPr>
              <a:t>Tidsbegränsningarna i vissa lokala trafikföreskrifter om parkering i Sigtuna stad upphävs. Effekten blir att parkering tillåts i minst 12 timmar på alla parkeringar som är reglerade med lokala trafikföreskrifter. </a:t>
            </a:r>
            <a:r>
              <a:rPr b="0" i="1" lang="sv-SE" sz="1200" u="sng" cap="none" strike="noStrike">
                <a:solidFill>
                  <a:schemeClr val="dk1"/>
                </a:solidFill>
                <a:latin typeface="Calibri"/>
                <a:ea typeface="Calibri"/>
                <a:cs typeface="Calibri"/>
                <a:sym typeface="Calibri"/>
              </a:rPr>
              <a:t>Är besökarens eget ansvar att parkera rätt</a:t>
            </a:r>
            <a:r>
              <a:rPr b="0" i="1" lang="sv-SE"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Destination Sigtuna förbereder 5 kassar med följande innehåll: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reflexväst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karta över p-platser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kontaktlista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säkerhetsbrev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program inkl. QR kod till Destination Sigtunas hemsida.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sv-SE">
                <a:solidFill>
                  <a:schemeClr val="dk1"/>
                </a:solidFill>
                <a:latin typeface="Calibri"/>
                <a:ea typeface="Calibri"/>
                <a:cs typeface="Calibri"/>
                <a:sym typeface="Calibri"/>
              </a:rPr>
              <a:t>Kassarna hämtas och lämnas på Drakegården.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p:txBody>
      </p:sp>
      <p:sp>
        <p:nvSpPr>
          <p:cNvPr id="110" name="Google Shape;110;p2"/>
          <p:cNvSpPr txBox="1"/>
          <p:nvPr/>
        </p:nvSpPr>
        <p:spPr>
          <a:xfrm>
            <a:off x="8997043" y="248813"/>
            <a:ext cx="2722996" cy="2031325"/>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Parkeringsvakter ska finnas på följande ställen, enligt kartan nedan:</a:t>
            </a:r>
            <a:br>
              <a:rPr b="0" i="0" lang="sv-SE"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400"/>
              <a:buFont typeface="Calibri"/>
              <a:buChar char="-"/>
            </a:pPr>
            <a:r>
              <a:rPr b="0" i="0" lang="sv-SE" sz="1400" u="none" cap="none" strike="noStrike">
                <a:solidFill>
                  <a:schemeClr val="dk1"/>
                </a:solidFill>
                <a:latin typeface="Calibri"/>
                <a:ea typeface="Calibri"/>
                <a:cs typeface="Calibri"/>
                <a:sym typeface="Calibri"/>
              </a:rPr>
              <a:t>Stora Brännbos Parkering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b="0" i="0" lang="sv-SE" sz="1400" u="none" cap="none" strike="noStrike">
                <a:solidFill>
                  <a:schemeClr val="dk1"/>
                </a:solidFill>
                <a:latin typeface="Calibri"/>
                <a:ea typeface="Calibri"/>
                <a:cs typeface="Calibri"/>
                <a:sym typeface="Calibri"/>
              </a:rPr>
              <a:t>SSHL:s Parkering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b="0" i="0" lang="sv-SE" sz="1400" u="none" cap="none" strike="noStrike">
                <a:solidFill>
                  <a:schemeClr val="dk1"/>
                </a:solidFill>
                <a:latin typeface="Calibri"/>
                <a:ea typeface="Calibri"/>
                <a:cs typeface="Calibri"/>
                <a:sym typeface="Calibri"/>
              </a:rPr>
              <a:t>Uppsalavägen-Prästgatan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b="0" i="0" lang="sv-SE" sz="1400" u="none" cap="none" strike="noStrike">
                <a:solidFill>
                  <a:schemeClr val="dk1"/>
                </a:solidFill>
                <a:latin typeface="Calibri"/>
                <a:ea typeface="Calibri"/>
                <a:cs typeface="Calibri"/>
                <a:sym typeface="Calibri"/>
              </a:rPr>
              <a:t>Sankt Persgatan-Prästgatan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Calibri"/>
              <a:buChar char="-"/>
            </a:pPr>
            <a:r>
              <a:rPr b="0" i="0" lang="sv-SE" sz="1400" u="none" cap="none" strike="noStrike">
                <a:solidFill>
                  <a:schemeClr val="dk1"/>
                </a:solidFill>
                <a:latin typeface="Calibri"/>
                <a:ea typeface="Calibri"/>
                <a:cs typeface="Calibri"/>
                <a:sym typeface="Calibri"/>
              </a:rPr>
              <a:t>Sankt Persgatan-Stora Gatan</a:t>
            </a:r>
            <a:endParaRPr b="0" i="0" sz="1400" u="none" cap="none" strike="noStrike">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4">
            <a:alphaModFix/>
          </a:blip>
          <a:srcRect b="0" l="0" r="0" t="0"/>
          <a:stretch/>
        </p:blipFill>
        <p:spPr>
          <a:xfrm>
            <a:off x="6314925" y="2471737"/>
            <a:ext cx="5405114" cy="4047848"/>
          </a:xfrm>
          <a:prstGeom prst="rect">
            <a:avLst/>
          </a:prstGeom>
          <a:noFill/>
          <a:ln cap="flat" cmpd="sng" w="19050">
            <a:solidFill>
              <a:srgbClr val="9E0000"/>
            </a:solidFill>
            <a:prstDash val="solid"/>
            <a:round/>
            <a:headEnd len="sm" w="sm" type="none"/>
            <a:tailEnd len="sm" w="sm" type="none"/>
          </a:ln>
        </p:spPr>
      </p:pic>
      <p:sp>
        <p:nvSpPr>
          <p:cNvPr id="112" name="Google Shape;112;p2"/>
          <p:cNvSpPr/>
          <p:nvPr/>
        </p:nvSpPr>
        <p:spPr>
          <a:xfrm>
            <a:off x="9017482" y="1348035"/>
            <a:ext cx="228600" cy="244929"/>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
          <p:cNvSpPr/>
          <p:nvPr/>
        </p:nvSpPr>
        <p:spPr>
          <a:xfrm>
            <a:off x="9027035" y="1777804"/>
            <a:ext cx="228600" cy="244929"/>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
          <p:cNvSpPr/>
          <p:nvPr/>
        </p:nvSpPr>
        <p:spPr>
          <a:xfrm>
            <a:off x="9027035" y="1979006"/>
            <a:ext cx="228600" cy="244929"/>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2"/>
          <p:cNvSpPr/>
          <p:nvPr/>
        </p:nvSpPr>
        <p:spPr>
          <a:xfrm>
            <a:off x="9031146" y="1569157"/>
            <a:ext cx="228600" cy="244929"/>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2"/>
          <p:cNvSpPr/>
          <p:nvPr/>
        </p:nvSpPr>
        <p:spPr>
          <a:xfrm>
            <a:off x="9017482" y="1142010"/>
            <a:ext cx="228600" cy="244929"/>
          </a:xfrm>
          <a:prstGeom prst="mathMultiply">
            <a:avLst>
              <a:gd fmla="val 23520" name="adj1"/>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3"/>
          <p:cNvPicPr preferRelativeResize="0"/>
          <p:nvPr/>
        </p:nvPicPr>
        <p:blipFill rotWithShape="1">
          <a:blip r:embed="rId3">
            <a:alphaModFix amt="44000"/>
          </a:blip>
          <a:srcRect b="0" l="0" r="0" t="0"/>
          <a:stretch/>
        </p:blipFill>
        <p:spPr>
          <a:xfrm>
            <a:off x="0" y="0"/>
            <a:ext cx="12192000" cy="6858000"/>
          </a:xfrm>
          <a:prstGeom prst="rect">
            <a:avLst/>
          </a:prstGeom>
          <a:noFill/>
          <a:ln cap="flat" cmpd="sng" w="9525">
            <a:solidFill>
              <a:srgbClr val="9E0000"/>
            </a:solidFill>
            <a:prstDash val="solid"/>
            <a:round/>
            <a:headEnd len="sm" w="sm" type="none"/>
            <a:tailEnd len="sm" w="sm" type="none"/>
          </a:ln>
        </p:spPr>
      </p:pic>
      <p:sp>
        <p:nvSpPr>
          <p:cNvPr id="122" name="Google Shape;122;p3"/>
          <p:cNvSpPr txBox="1"/>
          <p:nvPr/>
        </p:nvSpPr>
        <p:spPr>
          <a:xfrm>
            <a:off x="412900" y="431342"/>
            <a:ext cx="2998238" cy="95410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2060"/>
                </a:solidFill>
                <a:latin typeface="Calibri"/>
                <a:ea typeface="Calibri"/>
                <a:cs typeface="Calibri"/>
                <a:sym typeface="Calibri"/>
              </a:rPr>
              <a:t>Assistenter</a:t>
            </a:r>
            <a:br>
              <a:rPr b="0" i="0" lang="sv-SE" sz="18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3 assistenter varje Söndag</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Kl. 8:00-17:30</a:t>
            </a:r>
            <a:endParaRPr b="0" i="0" sz="1600" u="none" cap="none" strike="noStrike">
              <a:solidFill>
                <a:schemeClr val="dk1"/>
              </a:solidFill>
              <a:latin typeface="Calibri"/>
              <a:ea typeface="Calibri"/>
              <a:cs typeface="Calibri"/>
              <a:sym typeface="Calibri"/>
            </a:endParaRPr>
          </a:p>
        </p:txBody>
      </p:sp>
      <p:sp>
        <p:nvSpPr>
          <p:cNvPr id="123" name="Google Shape;123;p3"/>
          <p:cNvSpPr txBox="1"/>
          <p:nvPr/>
        </p:nvSpPr>
        <p:spPr>
          <a:xfrm>
            <a:off x="1470642" y="3632672"/>
            <a:ext cx="8998818" cy="2769989"/>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Calibri"/>
                <a:ea typeface="Calibri"/>
                <a:cs typeface="Calibri"/>
                <a:sym typeface="Calibri"/>
              </a:rPr>
            </a:br>
            <a:r>
              <a:rPr b="1" i="0" lang="sv-SE" sz="1600" u="none" cap="none" strike="noStrike">
                <a:solidFill>
                  <a:schemeClr val="dk1"/>
                </a:solidFill>
                <a:latin typeface="Calibri"/>
                <a:ea typeface="Calibri"/>
                <a:cs typeface="Calibri"/>
                <a:sym typeface="Calibri"/>
              </a:rPr>
              <a:t>Assistenterna infinner sig på Drakegården kl. 8.00 </a:t>
            </a:r>
            <a:r>
              <a:rPr b="0" i="0" lang="sv-SE" sz="1600" u="none" cap="none" strike="noStrike">
                <a:solidFill>
                  <a:schemeClr val="dk1"/>
                </a:solidFill>
                <a:latin typeface="Calibri"/>
                <a:ea typeface="Calibri"/>
                <a:cs typeface="Calibri"/>
                <a:sym typeface="Calibri"/>
              </a:rPr>
              <a:t>för information och förväntas vara Destination Sigtuna behjälpliga under hela söndagen. </a:t>
            </a:r>
            <a:br>
              <a:rPr b="0" i="0" lang="sv-SE" sz="1600" u="none" cap="none" strike="noStrike">
                <a:solidFill>
                  <a:schemeClr val="dk1"/>
                </a:solidFill>
                <a:latin typeface="Calibri"/>
                <a:ea typeface="Calibri"/>
                <a:cs typeface="Calibri"/>
                <a:sym typeface="Calibri"/>
              </a:rPr>
            </a:br>
            <a:r>
              <a:rPr b="0" i="0" lang="sv-SE" sz="1600" u="none" cap="none" strike="noStrike">
                <a:solidFill>
                  <a:schemeClr val="dk1"/>
                </a:solidFill>
                <a:latin typeface="Calibri"/>
                <a:ea typeface="Calibri"/>
                <a:cs typeface="Calibri"/>
                <a:sym typeface="Calibri"/>
              </a:rPr>
              <a:t>Assistenterna kommer att arbeta halva dagen för att sedan bli avlösta vid kl. 12.30 av ny person.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Det måste hela tiden finnas 3 personer som assisterar.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Byte av pass kl. 12.30 sker på Drakegården, de som fått informationen av DS på morgonen ska då </a:t>
            </a:r>
            <a:r>
              <a:rPr b="0" i="0" lang="sv-SE" sz="1600" u="sng" cap="none" strike="noStrike">
                <a:solidFill>
                  <a:schemeClr val="dk1"/>
                </a:solidFill>
                <a:latin typeface="Calibri"/>
                <a:ea typeface="Calibri"/>
                <a:cs typeface="Calibri"/>
                <a:sym typeface="Calibri"/>
              </a:rPr>
              <a:t>ge samma information vidare till de assistenter som kommer för Pass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chemeClr val="dk1"/>
                </a:solidFill>
                <a:latin typeface="Calibri"/>
                <a:ea typeface="Calibri"/>
                <a:cs typeface="Calibri"/>
                <a:sym typeface="Calibri"/>
              </a:rPr>
              <a:t>OBS! Viktigt att assistenterna är vuxna personer (inga barn med) och väl klädda för att arbeta utomhus.</a:t>
            </a:r>
            <a:br>
              <a:rPr b="0" i="0" lang="sv-SE"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sp>
        <p:nvSpPr>
          <p:cNvPr id="124" name="Google Shape;124;p3"/>
          <p:cNvSpPr txBox="1"/>
          <p:nvPr/>
        </p:nvSpPr>
        <p:spPr>
          <a:xfrm>
            <a:off x="447202" y="1816790"/>
            <a:ext cx="3307885" cy="738664"/>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Bemanningspass heldag - Assistenter</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8.00 - 12.30 (4,5h) 3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12.30 - ca. 17.30 (5h) 3 personer</a:t>
            </a:r>
            <a:endParaRPr b="0" i="0" sz="1400" u="none" cap="none" strike="noStrike">
              <a:solidFill>
                <a:schemeClr val="dk1"/>
              </a:solidFill>
              <a:latin typeface="Calibri"/>
              <a:ea typeface="Calibri"/>
              <a:cs typeface="Calibri"/>
              <a:sym typeface="Calibri"/>
            </a:endParaRPr>
          </a:p>
        </p:txBody>
      </p:sp>
      <p:sp>
        <p:nvSpPr>
          <p:cNvPr id="125" name="Google Shape;125;p3"/>
          <p:cNvSpPr/>
          <p:nvPr/>
        </p:nvSpPr>
        <p:spPr>
          <a:xfrm>
            <a:off x="3263318" y="2711196"/>
            <a:ext cx="2111115" cy="595618"/>
          </a:xfrm>
          <a:prstGeom prst="ellipse">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FF0000"/>
                </a:solidFill>
                <a:latin typeface="Calibri"/>
                <a:ea typeface="Calibri"/>
                <a:cs typeface="Calibri"/>
                <a:sym typeface="Calibri"/>
              </a:rPr>
              <a:t>Superviktigt!</a:t>
            </a:r>
            <a:endParaRPr b="0" i="0" sz="1800" u="none" cap="none" strike="noStrike">
              <a:solidFill>
                <a:srgbClr val="FF0000"/>
              </a:solidFill>
              <a:latin typeface="Calibri"/>
              <a:ea typeface="Calibri"/>
              <a:cs typeface="Calibri"/>
              <a:sym typeface="Calibri"/>
            </a:endParaRPr>
          </a:p>
        </p:txBody>
      </p:sp>
      <p:cxnSp>
        <p:nvCxnSpPr>
          <p:cNvPr id="126" name="Google Shape;126;p3"/>
          <p:cNvCxnSpPr/>
          <p:nvPr/>
        </p:nvCxnSpPr>
        <p:spPr>
          <a:xfrm>
            <a:off x="4597167" y="3306814"/>
            <a:ext cx="654341" cy="577289"/>
          </a:xfrm>
          <a:prstGeom prst="straightConnector1">
            <a:avLst/>
          </a:prstGeom>
          <a:noFill/>
          <a:ln cap="flat" cmpd="sng" w="38100">
            <a:solidFill>
              <a:srgbClr val="FF0000"/>
            </a:solidFill>
            <a:prstDash val="solid"/>
            <a:miter lim="800000"/>
            <a:headEnd len="sm" w="sm" type="none"/>
            <a:tailEnd len="med" w="med" type="triangle"/>
          </a:ln>
        </p:spPr>
      </p:cxnSp>
      <p:pic>
        <p:nvPicPr>
          <p:cNvPr id="127" name="Google Shape;127;p3"/>
          <p:cNvPicPr preferRelativeResize="0"/>
          <p:nvPr/>
        </p:nvPicPr>
        <p:blipFill rotWithShape="1">
          <a:blip r:embed="rId4">
            <a:alphaModFix/>
          </a:blip>
          <a:srcRect b="0" l="0" r="0" t="0"/>
          <a:stretch/>
        </p:blipFill>
        <p:spPr>
          <a:xfrm>
            <a:off x="6630101" y="431342"/>
            <a:ext cx="4197208" cy="2769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5"/>
          <p:cNvPicPr preferRelativeResize="0"/>
          <p:nvPr/>
        </p:nvPicPr>
        <p:blipFill rotWithShape="1">
          <a:blip r:embed="rId3">
            <a:alphaModFix amt="44000"/>
          </a:blip>
          <a:srcRect b="0" l="0" r="0" t="0"/>
          <a:stretch/>
        </p:blipFill>
        <p:spPr>
          <a:xfrm>
            <a:off x="0" y="18481"/>
            <a:ext cx="12192000" cy="6857999"/>
          </a:xfrm>
          <a:prstGeom prst="rect">
            <a:avLst/>
          </a:prstGeom>
          <a:noFill/>
          <a:ln cap="flat" cmpd="sng" w="9525">
            <a:solidFill>
              <a:srgbClr val="9E0000"/>
            </a:solidFill>
            <a:prstDash val="solid"/>
            <a:round/>
            <a:headEnd len="sm" w="sm" type="none"/>
            <a:tailEnd len="sm" w="sm" type="none"/>
          </a:ln>
        </p:spPr>
      </p:pic>
      <p:sp>
        <p:nvSpPr>
          <p:cNvPr id="133" name="Google Shape;133;p5"/>
          <p:cNvSpPr txBox="1"/>
          <p:nvPr/>
        </p:nvSpPr>
        <p:spPr>
          <a:xfrm>
            <a:off x="292222" y="218899"/>
            <a:ext cx="3555001" cy="144655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1F3864"/>
                </a:solidFill>
                <a:latin typeface="Calibri"/>
                <a:ea typeface="Calibri"/>
                <a:cs typeface="Calibri"/>
                <a:sym typeface="Calibri"/>
              </a:rPr>
              <a:t>SIF Korvgrillning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Varje Söndag kl. 11.00 - 16.00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5 personer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dk1"/>
                </a:solidFill>
                <a:latin typeface="Calibri"/>
                <a:ea typeface="Calibri"/>
                <a:cs typeface="Calibri"/>
                <a:sym typeface="Calibri"/>
              </a:rPr>
              <a:t>Plats: Framför Systembolaget – ställas upp enligt bild</a:t>
            </a:r>
            <a:endParaRPr b="0" i="0" sz="1600" u="none" cap="none" strike="noStrike">
              <a:solidFill>
                <a:schemeClr val="dk1"/>
              </a:solidFill>
              <a:latin typeface="Calibri"/>
              <a:ea typeface="Calibri"/>
              <a:cs typeface="Calibri"/>
              <a:sym typeface="Calibri"/>
            </a:endParaRPr>
          </a:p>
        </p:txBody>
      </p:sp>
      <p:sp>
        <p:nvSpPr>
          <p:cNvPr id="134" name="Google Shape;134;p5"/>
          <p:cNvSpPr txBox="1"/>
          <p:nvPr/>
        </p:nvSpPr>
        <p:spPr>
          <a:xfrm>
            <a:off x="3717330" y="2607623"/>
            <a:ext cx="8279266" cy="3970318"/>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Några ifrån det lag som har bemanning av grillen ska infinna sig på </a:t>
            </a:r>
            <a:r>
              <a:rPr b="1" i="0" lang="sv-SE" sz="1400" u="none" cap="none" strike="noStrike">
                <a:solidFill>
                  <a:schemeClr val="dk1"/>
                </a:solidFill>
                <a:latin typeface="Calibri"/>
                <a:ea typeface="Calibri"/>
                <a:cs typeface="Calibri"/>
                <a:sym typeface="Calibri"/>
              </a:rPr>
              <a:t>Prästängarna kl. 9.00 den bemannade marknadssöndagen</a:t>
            </a:r>
            <a:r>
              <a:rPr b="0" i="0" lang="sv-SE" sz="1400" u="none" cap="none" strike="noStrike">
                <a:solidFill>
                  <a:schemeClr val="dk1"/>
                </a:solidFill>
                <a:latin typeface="Calibri"/>
                <a:ea typeface="Calibri"/>
                <a:cs typeface="Calibri"/>
                <a:sym typeface="Calibri"/>
              </a:rPr>
              <a:t>. Projektledare (PL) / någon ifrån det lag som tagit sig ann PL uppdraget kommer att finnas på plats och låsa upp på Prästängarna. Så gott som allt kommer vara färdigpackat av PL, bara att lasta.</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Bil och släp behövs, då grill, bord, sopkärl, gasolflaskor, förvaringslådor etc. ska få plats.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Kom ihåg spännrem till släpet!</a:t>
            </a:r>
            <a:br>
              <a:rPr b="0" i="0" lang="sv-SE" sz="1400" u="none" cap="none" strike="noStrike">
                <a:solidFill>
                  <a:schemeClr val="dk1"/>
                </a:solidFill>
                <a:latin typeface="Calibri"/>
                <a:ea typeface="Calibri"/>
                <a:cs typeface="Calibri"/>
                <a:sym typeface="Calibri"/>
              </a:rPr>
            </a:b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Färskvarorna från Lidl levereras till marknadsplatsen, av PL/de lag som har uppgiften, (vid Systembolaget) under tiden som laget som bemannar ställer i ordning på morgonen.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Om varor tar slut under dagen är det PL som ni kontaktar. Småsaker som t.ex. Rostad lök, Ketchup, servetter…..kan snabbt inhandlas på Ica av en i det bemannade laget. (spara kvitto på utlägget)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Efter marknadsdagens slut, dvs. efter 16.00, är det laget som bemannar grillen som ansvarar för att plocka ihop och köra ner allt till Prästängarna. Grillen ska tvättas, allt som är smutsigt ska diskas och alla varor ska plockas in i kylskåp/förråd. Se till så att alla som bemannat grillen följer med till Prästängarna för att hjälpa till.</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PL finns på plats på Prästängarna från 16.45 varje marknadssöndag, för att se till så att alla dörrar är öppna när laget anländer från marknaden.</a:t>
            </a:r>
            <a:endParaRPr b="0" i="0" sz="1400" u="none" cap="none" strike="noStrike">
              <a:solidFill>
                <a:srgbClr val="000000"/>
              </a:solidFill>
              <a:latin typeface="Arial"/>
              <a:ea typeface="Arial"/>
              <a:cs typeface="Arial"/>
              <a:sym typeface="Arial"/>
            </a:endParaRPr>
          </a:p>
        </p:txBody>
      </p:sp>
      <p:sp>
        <p:nvSpPr>
          <p:cNvPr id="135" name="Google Shape;135;p5"/>
          <p:cNvSpPr txBox="1"/>
          <p:nvPr/>
        </p:nvSpPr>
        <p:spPr>
          <a:xfrm>
            <a:off x="292222" y="1946076"/>
            <a:ext cx="3132886" cy="1600438"/>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Sortiment:</a:t>
            </a: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Grillkorv, Kabanoss, Lammkorv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Läsk, Fruktdryck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a:t>
            </a:r>
            <a:r>
              <a:rPr b="0" i="1" lang="sv-SE" sz="1400" u="none" cap="none" strike="noStrike">
                <a:solidFill>
                  <a:schemeClr val="dk1"/>
                </a:solidFill>
                <a:latin typeface="Calibri"/>
                <a:ea typeface="Calibri"/>
                <a:cs typeface="Calibri"/>
                <a:sym typeface="Calibri"/>
              </a:rPr>
              <a:t> Alla färska varor, samt dryck, kommer från Lidl.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Ketchup, senap &amp; rostad lök</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477979" y="4011168"/>
            <a:ext cx="2761371" cy="240065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Förslag på Bemanningspass – Grill</a:t>
            </a:r>
            <a:br>
              <a:rPr b="1" i="0" lang="sv-SE" sz="1400" u="none" cap="none" strike="noStrike">
                <a:solidFill>
                  <a:schemeClr val="dk1"/>
                </a:solidFill>
                <a:latin typeface="Calibri"/>
                <a:ea typeface="Calibri"/>
                <a:cs typeface="Calibri"/>
                <a:sym typeface="Calibri"/>
              </a:rPr>
            </a:b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1" lang="sv-SE" sz="1200" u="none" cap="none" strike="noStrike">
                <a:solidFill>
                  <a:schemeClr val="dk1"/>
                </a:solidFill>
                <a:latin typeface="Calibri"/>
                <a:ea typeface="Calibri"/>
                <a:cs typeface="Calibri"/>
                <a:sym typeface="Calibri"/>
              </a:rPr>
              <a:t>(Någon/några från 9.00 på PÄ)</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9.30 – 13.30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13.30 – 17.30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1" lang="sv-SE" sz="1200" u="none" cap="none" strike="noStrike">
                <a:solidFill>
                  <a:schemeClr val="dk1"/>
                </a:solidFill>
                <a:latin typeface="Calibri"/>
                <a:ea typeface="Calibri"/>
                <a:cs typeface="Calibri"/>
                <a:sym typeface="Calibri"/>
              </a:rPr>
              <a:t>(Någon/några från 9.00 på PÄ)</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9.30 – 12.00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12.00 – 14.30 – 5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14.30 – 17.30 – 5 personer</a:t>
            </a:r>
            <a:endParaRPr b="0" i="0" sz="1400" u="none" cap="none" strike="noStrike">
              <a:solidFill>
                <a:srgbClr val="000000"/>
              </a:solidFill>
              <a:latin typeface="Arial"/>
              <a:ea typeface="Arial"/>
              <a:cs typeface="Arial"/>
              <a:sym typeface="Arial"/>
            </a:endParaRPr>
          </a:p>
        </p:txBody>
      </p:sp>
      <p:pic>
        <p:nvPicPr>
          <p:cNvPr id="137" name="Google Shape;137;p5"/>
          <p:cNvPicPr preferRelativeResize="0"/>
          <p:nvPr/>
        </p:nvPicPr>
        <p:blipFill rotWithShape="1">
          <a:blip r:embed="rId4">
            <a:alphaModFix/>
          </a:blip>
          <a:srcRect b="0" l="0" r="0" t="0"/>
          <a:stretch/>
        </p:blipFill>
        <p:spPr>
          <a:xfrm>
            <a:off x="4146453" y="195164"/>
            <a:ext cx="3619698" cy="2298942"/>
          </a:xfrm>
          <a:prstGeom prst="rect">
            <a:avLst/>
          </a:prstGeom>
          <a:noFill/>
          <a:ln cap="flat" cmpd="sng" w="9525">
            <a:solidFill>
              <a:schemeClr val="dk1"/>
            </a:solidFill>
            <a:prstDash val="solid"/>
            <a:round/>
            <a:headEnd len="sm" w="sm" type="none"/>
            <a:tailEnd len="sm" w="sm" type="none"/>
          </a:ln>
        </p:spPr>
      </p:pic>
      <p:pic>
        <p:nvPicPr>
          <p:cNvPr descr="A group of people standing outside a building&#10;&#10;Description automatically generated" id="138" name="Google Shape;138;p5"/>
          <p:cNvPicPr preferRelativeResize="0"/>
          <p:nvPr/>
        </p:nvPicPr>
        <p:blipFill rotWithShape="1">
          <a:blip r:embed="rId5">
            <a:alphaModFix/>
          </a:blip>
          <a:srcRect b="0" l="0" r="0" t="0"/>
          <a:stretch/>
        </p:blipFill>
        <p:spPr>
          <a:xfrm>
            <a:off x="8344778" y="195165"/>
            <a:ext cx="3132887" cy="2329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6"/>
          <p:cNvPicPr preferRelativeResize="0"/>
          <p:nvPr/>
        </p:nvPicPr>
        <p:blipFill rotWithShape="1">
          <a:blip r:embed="rId3">
            <a:alphaModFix amt="44000"/>
          </a:blip>
          <a:srcRect b="0" l="0" r="0" t="0"/>
          <a:stretch/>
        </p:blipFill>
        <p:spPr>
          <a:xfrm>
            <a:off x="0" y="0"/>
            <a:ext cx="12192000" cy="6857999"/>
          </a:xfrm>
          <a:prstGeom prst="rect">
            <a:avLst/>
          </a:prstGeom>
          <a:noFill/>
          <a:ln cap="flat" cmpd="sng" w="9525">
            <a:solidFill>
              <a:srgbClr val="9E0000"/>
            </a:solidFill>
            <a:prstDash val="solid"/>
            <a:round/>
            <a:headEnd len="sm" w="sm" type="none"/>
            <a:tailEnd len="sm" w="sm" type="none"/>
          </a:ln>
        </p:spPr>
      </p:pic>
      <p:sp>
        <p:nvSpPr>
          <p:cNvPr id="144" name="Google Shape;144;p6"/>
          <p:cNvSpPr txBox="1"/>
          <p:nvPr/>
        </p:nvSpPr>
        <p:spPr>
          <a:xfrm>
            <a:off x="483990" y="730156"/>
            <a:ext cx="5015161" cy="1908215"/>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SIF Korvgrillning</a:t>
            </a:r>
            <a:r>
              <a:rPr b="0" i="0" lang="sv-SE" sz="1600" u="sng" cap="none" strike="noStrike">
                <a:solidFill>
                  <a:schemeClr val="dk1"/>
                </a:solidFill>
                <a:latin typeface="Calibri"/>
                <a:ea typeface="Calibri"/>
                <a:cs typeface="Calibri"/>
                <a:sym typeface="Calibri"/>
              </a:rPr>
              <a:t> </a:t>
            </a:r>
            <a:r>
              <a:rPr b="0" i="0" lang="sv-SE" sz="1600" u="none" cap="none" strike="noStrike">
                <a:solidFill>
                  <a:schemeClr val="dk1"/>
                </a:solidFill>
                <a:latin typeface="Calibri"/>
                <a:ea typeface="Calibri"/>
                <a:cs typeface="Calibri"/>
                <a:sym typeface="Calibri"/>
              </a:rPr>
              <a:t>– 35h/Söndag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			FM	EM</a:t>
            </a:r>
            <a:br>
              <a:rPr b="1" i="0" lang="sv-SE" sz="1400" u="none" cap="none" strike="noStrike">
                <a:solidFill>
                  <a:schemeClr val="dk1"/>
                </a:solidFill>
                <a:latin typeface="Calibri"/>
                <a:ea typeface="Calibri"/>
                <a:cs typeface="Calibri"/>
                <a:sym typeface="Calibri"/>
              </a:rPr>
            </a:br>
            <a:r>
              <a:rPr b="0" i="0" lang="sv-SE" sz="1400" u="none" cap="none" strike="noStrike">
                <a:solidFill>
                  <a:schemeClr val="dk1"/>
                </a:solidFill>
                <a:latin typeface="Calibri"/>
                <a:ea typeface="Calibri"/>
                <a:cs typeface="Calibri"/>
                <a:sym typeface="Calibri"/>
              </a:rPr>
              <a:t>Nr 1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r>
              <a:rPr b="1" i="0" lang="sv-SE" sz="1400" u="none" cap="none" strike="noStrike">
                <a:solidFill>
                  <a:srgbClr val="0070C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endParaRPr b="0" i="0" sz="1400" u="none" cap="none" strike="noStrike">
              <a:solidFill>
                <a:srgbClr val="0070C0"/>
              </a:solidFill>
              <a:latin typeface="Calibri"/>
              <a:ea typeface="Calibri"/>
              <a:cs typeface="Calibri"/>
              <a:sym typeface="Calibri"/>
            </a:endParaRPr>
          </a:p>
        </p:txBody>
      </p:sp>
      <p:sp>
        <p:nvSpPr>
          <p:cNvPr id="145" name="Google Shape;145;p6"/>
          <p:cNvSpPr txBox="1"/>
          <p:nvPr/>
        </p:nvSpPr>
        <p:spPr>
          <a:xfrm>
            <a:off x="137112" y="129258"/>
            <a:ext cx="4566669" cy="400110"/>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1F3864"/>
                </a:solidFill>
                <a:latin typeface="Calibri"/>
                <a:ea typeface="Calibri"/>
                <a:cs typeface="Calibri"/>
                <a:sym typeface="Calibri"/>
              </a:rPr>
              <a:t>Bemanningspass &amp; Antal timmar till laget</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6547294" y="714766"/>
            <a:ext cx="4944802" cy="1908215"/>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Parkeringsvakter 5st </a:t>
            </a:r>
            <a:r>
              <a:rPr b="0" i="0" lang="sv-SE" sz="1600" u="none" cap="none" strike="noStrike">
                <a:solidFill>
                  <a:schemeClr val="dk1"/>
                </a:solidFill>
                <a:latin typeface="Calibri"/>
                <a:ea typeface="Calibri"/>
                <a:cs typeface="Calibri"/>
                <a:sym typeface="Calibri"/>
              </a:rPr>
              <a:t>– 27h/Söndag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FM	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endParaRPr b="1" i="0" sz="1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r>
              <a:rPr b="0" i="0" lang="sv-SE" sz="16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147" name="Google Shape;147;p6"/>
          <p:cNvSpPr txBox="1"/>
          <p:nvPr/>
        </p:nvSpPr>
        <p:spPr>
          <a:xfrm>
            <a:off x="165830" y="4584460"/>
            <a:ext cx="6054536" cy="2154436"/>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Assistenter 3 + 3st </a:t>
            </a:r>
            <a:r>
              <a:rPr b="0" i="0" lang="sv-SE" sz="1600" u="none" cap="none" strike="noStrike">
                <a:solidFill>
                  <a:schemeClr val="dk1"/>
                </a:solidFill>
                <a:latin typeface="Calibri"/>
                <a:ea typeface="Calibri"/>
                <a:cs typeface="Calibri"/>
                <a:sym typeface="Calibri"/>
              </a:rPr>
              <a:t>– 28,5h/Söndag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FM 8.00-12.30         	EM 12.30-17.30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			3 personer               	 3 personer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endParaRPr b="1" i="0" sz="1400" u="none" cap="none" strike="noStrike">
              <a:solidFill>
                <a:srgbClr val="0070C0"/>
              </a:solidFill>
              <a:latin typeface="Calibri"/>
              <a:ea typeface="Calibri"/>
              <a:cs typeface="Calibri"/>
              <a:sym typeface="Calibri"/>
            </a:endParaRPr>
          </a:p>
        </p:txBody>
      </p:sp>
      <p:sp>
        <p:nvSpPr>
          <p:cNvPr id="148" name="Google Shape;148;p6"/>
          <p:cNvSpPr txBox="1"/>
          <p:nvPr/>
        </p:nvSpPr>
        <p:spPr>
          <a:xfrm>
            <a:off x="6424474" y="4707571"/>
            <a:ext cx="5646198" cy="1877437"/>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Bära ut- och in bord </a:t>
            </a:r>
            <a:r>
              <a:rPr b="0" i="0" lang="sv-SE" sz="1600" u="none" cap="none" strike="noStrike">
                <a:solidFill>
                  <a:schemeClr val="dk1"/>
                </a:solidFill>
                <a:latin typeface="Calibri"/>
                <a:ea typeface="Calibri"/>
                <a:cs typeface="Calibri"/>
                <a:sym typeface="Calibri"/>
              </a:rPr>
              <a:t>– 10h + 10h/Söndag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Julmarknad</a:t>
            </a: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br>
              <a:rPr b="1" i="0" lang="sv-SE" sz="1400" u="none" cap="none" strike="noStrike">
                <a:solidFill>
                  <a:schemeClr val="dk1"/>
                </a:solidFill>
                <a:latin typeface="Calibri"/>
                <a:ea typeface="Calibri"/>
                <a:cs typeface="Calibri"/>
                <a:sym typeface="Calibri"/>
              </a:rPr>
            </a:br>
            <a:r>
              <a:rPr b="1" i="0" lang="sv-SE" sz="1400" u="none" cap="none" strike="noStrike">
                <a:solidFill>
                  <a:schemeClr val="dk1"/>
                </a:solidFill>
                <a:latin typeface="Calibri"/>
                <a:ea typeface="Calibri"/>
                <a:cs typeface="Calibri"/>
                <a:sym typeface="Calibri"/>
              </a:rPr>
              <a:t>			UT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1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2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3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Nr 4	</a:t>
            </a:r>
            <a:endParaRPr b="1" i="0" sz="1400" u="none" cap="none" strike="noStrike">
              <a:solidFill>
                <a:srgbClr val="0070C0"/>
              </a:solidFill>
              <a:latin typeface="Calibri"/>
              <a:ea typeface="Calibri"/>
              <a:cs typeface="Calibri"/>
              <a:sym typeface="Calibri"/>
            </a:endParaRPr>
          </a:p>
        </p:txBody>
      </p:sp>
      <p:sp>
        <p:nvSpPr>
          <p:cNvPr id="149" name="Google Shape;149;p6"/>
          <p:cNvSpPr txBox="1"/>
          <p:nvPr/>
        </p:nvSpPr>
        <p:spPr>
          <a:xfrm>
            <a:off x="3335154" y="2716493"/>
            <a:ext cx="5189205" cy="1723549"/>
          </a:xfrm>
          <a:prstGeom prst="rect">
            <a:avLst/>
          </a:prstGeom>
          <a:solidFill>
            <a:schemeClr val="lt1"/>
          </a:solidFill>
          <a:ln cap="flat" cmpd="sng" w="28575">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sng" cap="none" strike="noStrike">
                <a:solidFill>
                  <a:schemeClr val="dk1"/>
                </a:solidFill>
                <a:latin typeface="Calibri"/>
                <a:ea typeface="Calibri"/>
                <a:cs typeface="Calibri"/>
                <a:sym typeface="Calibri"/>
              </a:rPr>
              <a:t>Skruva ihop- och isär bord </a:t>
            </a:r>
            <a:r>
              <a:rPr b="0" i="0" lang="sv-SE" sz="1600" u="none" cap="none" strike="noStrike">
                <a:solidFill>
                  <a:schemeClr val="dk1"/>
                </a:solidFill>
                <a:latin typeface="Calibri"/>
                <a:ea typeface="Calibri"/>
                <a:cs typeface="Calibri"/>
                <a:sym typeface="Calibri"/>
              </a:rPr>
              <a:t>– 10h + 10h</a:t>
            </a:r>
            <a:br>
              <a:rPr b="0" i="0" lang="sv-SE"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			</a:t>
            </a:r>
            <a:r>
              <a:rPr b="1" i="0" lang="sv-SE" sz="1400" u="none" cap="none" strike="noStrike">
                <a:solidFill>
                  <a:schemeClr val="dk1"/>
                </a:solidFill>
                <a:latin typeface="Calibri"/>
                <a:ea typeface="Calibri"/>
                <a:cs typeface="Calibri"/>
                <a:sym typeface="Calibri"/>
              </a:rPr>
              <a:t>Bemannas av lag</a:t>
            </a:r>
            <a:r>
              <a:rPr b="0" i="0" lang="sv-SE"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Skruva ihop bord</a:t>
            </a:r>
            <a:r>
              <a:rPr b="0" i="0" lang="sv-SE"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Innan marknad Nr1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Skruva isär bord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Sista julmarknaden	</a:t>
            </a:r>
            <a:r>
              <a:rPr b="0" i="0" lang="sv-SE" sz="1600" u="none" cap="none" strike="noStrike">
                <a:solidFill>
                  <a:schemeClr val="dk1"/>
                </a:solidFill>
                <a:latin typeface="Calibri"/>
                <a:ea typeface="Calibri"/>
                <a:cs typeface="Calibri"/>
                <a:sym typeface="Calibri"/>
              </a:rPr>
              <a:t>	</a:t>
            </a:r>
            <a:endParaRPr b="1" i="0" sz="1400" u="none" cap="none" strike="noStrike">
              <a:solidFill>
                <a:srgbClr val="0070C0"/>
              </a:solidFill>
              <a:latin typeface="Calibri"/>
              <a:ea typeface="Calibri"/>
              <a:cs typeface="Calibri"/>
              <a:sym typeface="Calibri"/>
            </a:endParaRPr>
          </a:p>
        </p:txBody>
      </p:sp>
      <p:sp>
        <p:nvSpPr>
          <p:cNvPr id="150" name="Google Shape;150;p6"/>
          <p:cNvSpPr txBox="1"/>
          <p:nvPr/>
        </p:nvSpPr>
        <p:spPr>
          <a:xfrm>
            <a:off x="5033638" y="190992"/>
            <a:ext cx="6909751" cy="307777"/>
          </a:xfrm>
          <a:prstGeom prst="rect">
            <a:avLst/>
          </a:prstGeom>
          <a:solidFill>
            <a:schemeClr val="lt1"/>
          </a:solidFill>
          <a:ln cap="flat" cmpd="sng" w="57150">
            <a:solidFill>
              <a:srgbClr val="9E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Calibri"/>
                <a:ea typeface="Calibri"/>
                <a:cs typeface="Calibri"/>
                <a:sym typeface="Calibri"/>
              </a:rPr>
              <a:t>Notera! Alla intäkter, inklusive grill, delas lika i förhållande till arbetad tid, oavsett uppgift.</a:t>
            </a:r>
            <a:endParaRPr b="1" i="0" sz="1400" u="none" cap="none" strike="noStrike">
              <a:solidFill>
                <a:srgbClr val="1F386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2023-07-04T06:20:02Z</dcterms:created>
  <dc:creator>Långstedt, Janina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46f04-1151-4928-a464-2b4d83efefbb_Enabled">
    <vt:lpwstr>true</vt:lpwstr>
  </property>
  <property fmtid="{D5CDD505-2E9C-101B-9397-08002B2CF9AE}" pid="3" name="MSIP_Label_55e46f04-1151-4928-a464-2b4d83efefbb_SetDate">
    <vt:lpwstr>2023-07-04T06:20:02Z</vt:lpwstr>
  </property>
  <property fmtid="{D5CDD505-2E9C-101B-9397-08002B2CF9AE}" pid="4" name="MSIP_Label_55e46f04-1151-4928-a464-2b4d83efefbb_Method">
    <vt:lpwstr>Standard</vt:lpwstr>
  </property>
  <property fmtid="{D5CDD505-2E9C-101B-9397-08002B2CF9AE}" pid="5" name="MSIP_Label_55e46f04-1151-4928-a464-2b4d83efefbb_Name">
    <vt:lpwstr>General Information</vt:lpwstr>
  </property>
  <property fmtid="{D5CDD505-2E9C-101B-9397-08002B2CF9AE}" pid="6" name="MSIP_Label_55e46f04-1151-4928-a464-2b4d83efefbb_SiteId">
    <vt:lpwstr>52d58be5-69b4-421b-836e-b92dbe0b067d</vt:lpwstr>
  </property>
  <property fmtid="{D5CDD505-2E9C-101B-9397-08002B2CF9AE}" pid="7" name="MSIP_Label_55e46f04-1151-4928-a464-2b4d83efefbb_ActionId">
    <vt:lpwstr>085805b5-91bc-4283-8414-cffd015df445</vt:lpwstr>
  </property>
  <property fmtid="{D5CDD505-2E9C-101B-9397-08002B2CF9AE}" pid="8" name="MSIP_Label_55e46f04-1151-4928-a464-2b4d83efefbb_ContentBits">
    <vt:lpwstr>0</vt:lpwstr>
  </property>
</Properties>
</file>