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8"/>
  </p:notesMasterIdLst>
  <p:sldIdLst>
    <p:sldId id="256" r:id="rId2"/>
    <p:sldId id="306" r:id="rId3"/>
    <p:sldId id="307" r:id="rId4"/>
    <p:sldId id="258" r:id="rId5"/>
    <p:sldId id="271" r:id="rId6"/>
    <p:sldId id="305" r:id="rId7"/>
    <p:sldId id="272" r:id="rId8"/>
    <p:sldId id="273" r:id="rId9"/>
    <p:sldId id="274" r:id="rId10"/>
    <p:sldId id="275" r:id="rId11"/>
    <p:sldId id="260" r:id="rId12"/>
    <p:sldId id="281" r:id="rId13"/>
    <p:sldId id="282" r:id="rId14"/>
    <p:sldId id="283" r:id="rId15"/>
    <p:sldId id="284" r:id="rId16"/>
    <p:sldId id="276" r:id="rId17"/>
    <p:sldId id="286" r:id="rId18"/>
    <p:sldId id="265" r:id="rId19"/>
    <p:sldId id="301" r:id="rId20"/>
    <p:sldId id="309" r:id="rId21"/>
    <p:sldId id="310" r:id="rId22"/>
    <p:sldId id="308" r:id="rId23"/>
    <p:sldId id="267" r:id="rId24"/>
    <p:sldId id="270" r:id="rId25"/>
    <p:sldId id="311" r:id="rId26"/>
    <p:sldId id="269" r:id="rId27"/>
  </p:sldIdLst>
  <p:sldSz cx="9144000" cy="5143500" type="screen16x9"/>
  <p:notesSz cx="6858000" cy="9144000"/>
  <p:embeddedFontLst>
    <p:embeddedFont>
      <p:font typeface="Montserrat" panose="00000500000000000000" pitchFamily="2" charset="0"/>
      <p:regular r:id="rId29"/>
      <p:bold r:id="rId30"/>
      <p:italic r:id="rId31"/>
      <p:boldItalic r:id="rId32"/>
    </p:embeddedFont>
    <p:embeddedFont>
      <p:font typeface="Montserrat Medium" panose="00000600000000000000"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8000"/>
    <a:srgbClr val="316094"/>
    <a:srgbClr val="663300"/>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E5EA1-E9CB-462A-9C51-98D8D62E56A2}" v="11" dt="2022-05-21T20:04:57.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36" autoAdjust="0"/>
  </p:normalViewPr>
  <p:slideViewPr>
    <p:cSldViewPr snapToGrid="0">
      <p:cViewPr varScale="1">
        <p:scale>
          <a:sx n="66" d="100"/>
          <a:sy n="66" d="100"/>
        </p:scale>
        <p:origin x="552" y="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an Wallin" userId="8949512b77535624" providerId="LiveId" clId="{A2DE5EA1-E9CB-462A-9C51-98D8D62E56A2}"/>
    <pc:docChg chg="undo custSel addSld delSld modSld sldOrd">
      <pc:chgData name="Håkan Wallin" userId="8949512b77535624" providerId="LiveId" clId="{A2DE5EA1-E9CB-462A-9C51-98D8D62E56A2}" dt="2022-05-21T19:49:49.463" v="1206" actId="20577"/>
      <pc:docMkLst>
        <pc:docMk/>
      </pc:docMkLst>
      <pc:sldChg chg="modSp mod">
        <pc:chgData name="Håkan Wallin" userId="8949512b77535624" providerId="LiveId" clId="{A2DE5EA1-E9CB-462A-9C51-98D8D62E56A2}" dt="2022-05-21T18:52:10.215" v="11" actId="20577"/>
        <pc:sldMkLst>
          <pc:docMk/>
          <pc:sldMk cId="0" sldId="256"/>
        </pc:sldMkLst>
        <pc:spChg chg="mod">
          <ac:chgData name="Håkan Wallin" userId="8949512b77535624" providerId="LiveId" clId="{A2DE5EA1-E9CB-462A-9C51-98D8D62E56A2}" dt="2022-05-21T18:52:10.215" v="11" actId="20577"/>
          <ac:spMkLst>
            <pc:docMk/>
            <pc:sldMk cId="0" sldId="256"/>
            <ac:spMk id="2" creationId="{5611A6EF-40B7-102D-EAF7-5470DEC08512}"/>
          </ac:spMkLst>
        </pc:spChg>
      </pc:sldChg>
      <pc:sldChg chg="del ord">
        <pc:chgData name="Håkan Wallin" userId="8949512b77535624" providerId="LiveId" clId="{A2DE5EA1-E9CB-462A-9C51-98D8D62E56A2}" dt="2022-05-21T19:49:00.824" v="1203" actId="47"/>
        <pc:sldMkLst>
          <pc:docMk/>
          <pc:sldMk cId="0" sldId="257"/>
        </pc:sldMkLst>
      </pc:sldChg>
      <pc:sldChg chg="modSp mod">
        <pc:chgData name="Håkan Wallin" userId="8949512b77535624" providerId="LiveId" clId="{A2DE5EA1-E9CB-462A-9C51-98D8D62E56A2}" dt="2022-05-21T19:49:49.463" v="1206" actId="20577"/>
        <pc:sldMkLst>
          <pc:docMk/>
          <pc:sldMk cId="0" sldId="258"/>
        </pc:sldMkLst>
        <pc:spChg chg="mod">
          <ac:chgData name="Håkan Wallin" userId="8949512b77535624" providerId="LiveId" clId="{A2DE5EA1-E9CB-462A-9C51-98D8D62E56A2}" dt="2022-05-21T19:49:49.463" v="1206" actId="20577"/>
          <ac:spMkLst>
            <pc:docMk/>
            <pc:sldMk cId="0" sldId="258"/>
            <ac:spMk id="31" creationId="{00000000-0000-0000-0000-000000000000}"/>
          </ac:spMkLst>
        </pc:spChg>
      </pc:sldChg>
      <pc:sldChg chg="del">
        <pc:chgData name="Håkan Wallin" userId="8949512b77535624" providerId="LiveId" clId="{A2DE5EA1-E9CB-462A-9C51-98D8D62E56A2}" dt="2022-05-21T19:49:00.824" v="1203" actId="47"/>
        <pc:sldMkLst>
          <pc:docMk/>
          <pc:sldMk cId="0" sldId="259"/>
        </pc:sldMkLst>
      </pc:sldChg>
      <pc:sldChg chg="addSp modSp mod">
        <pc:chgData name="Håkan Wallin" userId="8949512b77535624" providerId="LiveId" clId="{A2DE5EA1-E9CB-462A-9C51-98D8D62E56A2}" dt="2022-05-21T19:17:56.363" v="486" actId="1076"/>
        <pc:sldMkLst>
          <pc:docMk/>
          <pc:sldMk cId="0" sldId="260"/>
        </pc:sldMkLst>
        <pc:spChg chg="add mod">
          <ac:chgData name="Håkan Wallin" userId="8949512b77535624" providerId="LiveId" clId="{A2DE5EA1-E9CB-462A-9C51-98D8D62E56A2}" dt="2022-05-21T19:17:56.363" v="486" actId="1076"/>
          <ac:spMkLst>
            <pc:docMk/>
            <pc:sldMk cId="0" sldId="260"/>
            <ac:spMk id="2" creationId="{D6B1AD55-97EF-3875-8F33-C1D258B8594B}"/>
          </ac:spMkLst>
        </pc:spChg>
        <pc:spChg chg="mod">
          <ac:chgData name="Håkan Wallin" userId="8949512b77535624" providerId="LiveId" clId="{A2DE5EA1-E9CB-462A-9C51-98D8D62E56A2}" dt="2022-05-21T19:17:18.629" v="482" actId="1076"/>
          <ac:spMkLst>
            <pc:docMk/>
            <pc:sldMk cId="0" sldId="260"/>
            <ac:spMk id="4" creationId="{ED30A10C-B452-ACC5-DD2D-F79A92105366}"/>
          </ac:spMkLst>
        </pc:spChg>
        <pc:spChg chg="mod">
          <ac:chgData name="Håkan Wallin" userId="8949512b77535624" providerId="LiveId" clId="{A2DE5EA1-E9CB-462A-9C51-98D8D62E56A2}" dt="2022-05-21T19:16:09.186" v="454" actId="948"/>
          <ac:spMkLst>
            <pc:docMk/>
            <pc:sldMk cId="0" sldId="260"/>
            <ac:spMk id="46" creationId="{00000000-0000-0000-0000-000000000000}"/>
          </ac:spMkLst>
        </pc:spChg>
      </pc:sldChg>
      <pc:sldChg chg="del">
        <pc:chgData name="Håkan Wallin" userId="8949512b77535624" providerId="LiveId" clId="{A2DE5EA1-E9CB-462A-9C51-98D8D62E56A2}" dt="2022-05-21T19:49:00.824" v="1203" actId="47"/>
        <pc:sldMkLst>
          <pc:docMk/>
          <pc:sldMk cId="0" sldId="261"/>
        </pc:sldMkLst>
      </pc:sldChg>
      <pc:sldChg chg="del">
        <pc:chgData name="Håkan Wallin" userId="8949512b77535624" providerId="LiveId" clId="{A2DE5EA1-E9CB-462A-9C51-98D8D62E56A2}" dt="2022-05-21T19:49:00.824" v="1203" actId="47"/>
        <pc:sldMkLst>
          <pc:docMk/>
          <pc:sldMk cId="0" sldId="262"/>
        </pc:sldMkLst>
      </pc:sldChg>
      <pc:sldChg chg="del">
        <pc:chgData name="Håkan Wallin" userId="8949512b77535624" providerId="LiveId" clId="{A2DE5EA1-E9CB-462A-9C51-98D8D62E56A2}" dt="2022-05-21T19:49:00.824" v="1203" actId="47"/>
        <pc:sldMkLst>
          <pc:docMk/>
          <pc:sldMk cId="0" sldId="263"/>
        </pc:sldMkLst>
      </pc:sldChg>
      <pc:sldChg chg="del">
        <pc:chgData name="Håkan Wallin" userId="8949512b77535624" providerId="LiveId" clId="{A2DE5EA1-E9CB-462A-9C51-98D8D62E56A2}" dt="2022-05-21T19:49:00.824" v="1203" actId="47"/>
        <pc:sldMkLst>
          <pc:docMk/>
          <pc:sldMk cId="0" sldId="264"/>
        </pc:sldMkLst>
      </pc:sldChg>
      <pc:sldChg chg="addSp delSp modSp mod ord">
        <pc:chgData name="Håkan Wallin" userId="8949512b77535624" providerId="LiveId" clId="{A2DE5EA1-E9CB-462A-9C51-98D8D62E56A2}" dt="2022-05-21T19:27:17.975" v="542" actId="113"/>
        <pc:sldMkLst>
          <pc:docMk/>
          <pc:sldMk cId="0" sldId="265"/>
        </pc:sldMkLst>
        <pc:spChg chg="mod">
          <ac:chgData name="Håkan Wallin" userId="8949512b77535624" providerId="LiveId" clId="{A2DE5EA1-E9CB-462A-9C51-98D8D62E56A2}" dt="2022-05-21T19:24:27.341" v="507" actId="20577"/>
          <ac:spMkLst>
            <pc:docMk/>
            <pc:sldMk cId="0" sldId="265"/>
            <ac:spMk id="82" creationId="{00000000-0000-0000-0000-000000000000}"/>
          </ac:spMkLst>
        </pc:spChg>
        <pc:spChg chg="mod">
          <ac:chgData name="Håkan Wallin" userId="8949512b77535624" providerId="LiveId" clId="{A2DE5EA1-E9CB-462A-9C51-98D8D62E56A2}" dt="2022-05-21T19:27:17.975" v="542" actId="113"/>
          <ac:spMkLst>
            <pc:docMk/>
            <pc:sldMk cId="0" sldId="265"/>
            <ac:spMk id="83" creationId="{00000000-0000-0000-0000-000000000000}"/>
          </ac:spMkLst>
        </pc:spChg>
        <pc:picChg chg="add mod">
          <ac:chgData name="Håkan Wallin" userId="8949512b77535624" providerId="LiveId" clId="{A2DE5EA1-E9CB-462A-9C51-98D8D62E56A2}" dt="2022-05-21T19:23:39.304" v="500" actId="1076"/>
          <ac:picMkLst>
            <pc:docMk/>
            <pc:sldMk cId="0" sldId="265"/>
            <ac:picMk id="3" creationId="{7A98BDC2-9E5A-95FF-1DA7-F94CC1A60828}"/>
          </ac:picMkLst>
        </pc:picChg>
        <pc:picChg chg="add del mod">
          <ac:chgData name="Håkan Wallin" userId="8949512b77535624" providerId="LiveId" clId="{A2DE5EA1-E9CB-462A-9C51-98D8D62E56A2}" dt="2022-05-21T19:22:08.419" v="493"/>
          <ac:picMkLst>
            <pc:docMk/>
            <pc:sldMk cId="0" sldId="265"/>
            <ac:picMk id="6" creationId="{9968347F-39F2-FC29-DD80-EF5F1C9EEFAB}"/>
          </ac:picMkLst>
        </pc:picChg>
        <pc:picChg chg="del">
          <ac:chgData name="Håkan Wallin" userId="8949512b77535624" providerId="LiveId" clId="{A2DE5EA1-E9CB-462A-9C51-98D8D62E56A2}" dt="2022-05-21T19:23:26.288" v="499" actId="478"/>
          <ac:picMkLst>
            <pc:docMk/>
            <pc:sldMk cId="0" sldId="265"/>
            <ac:picMk id="81" creationId="{00000000-0000-0000-0000-000000000000}"/>
          </ac:picMkLst>
        </pc:picChg>
      </pc:sldChg>
      <pc:sldChg chg="del">
        <pc:chgData name="Håkan Wallin" userId="8949512b77535624" providerId="LiveId" clId="{A2DE5EA1-E9CB-462A-9C51-98D8D62E56A2}" dt="2022-05-21T19:49:00.824" v="1203" actId="47"/>
        <pc:sldMkLst>
          <pc:docMk/>
          <pc:sldMk cId="0" sldId="266"/>
        </pc:sldMkLst>
      </pc:sldChg>
      <pc:sldChg chg="del">
        <pc:chgData name="Håkan Wallin" userId="8949512b77535624" providerId="LiveId" clId="{A2DE5EA1-E9CB-462A-9C51-98D8D62E56A2}" dt="2022-05-21T19:49:00.824" v="1203" actId="47"/>
        <pc:sldMkLst>
          <pc:docMk/>
          <pc:sldMk cId="0" sldId="268"/>
        </pc:sldMkLst>
      </pc:sldChg>
      <pc:sldChg chg="modSp mod">
        <pc:chgData name="Håkan Wallin" userId="8949512b77535624" providerId="LiveId" clId="{A2DE5EA1-E9CB-462A-9C51-98D8D62E56A2}" dt="2022-05-21T19:47:48.217" v="1202" actId="6549"/>
        <pc:sldMkLst>
          <pc:docMk/>
          <pc:sldMk cId="2539361263" sldId="270"/>
        </pc:sldMkLst>
        <pc:spChg chg="mod">
          <ac:chgData name="Håkan Wallin" userId="8949512b77535624" providerId="LiveId" clId="{A2DE5EA1-E9CB-462A-9C51-98D8D62E56A2}" dt="2022-05-21T19:47:48.217" v="1202" actId="6549"/>
          <ac:spMkLst>
            <pc:docMk/>
            <pc:sldMk cId="2539361263" sldId="270"/>
            <ac:spMk id="4" creationId="{34738BBA-9C92-31DA-A359-B41F6639D7A4}"/>
          </ac:spMkLst>
        </pc:spChg>
        <pc:spChg chg="mod">
          <ac:chgData name="Håkan Wallin" userId="8949512b77535624" providerId="LiveId" clId="{A2DE5EA1-E9CB-462A-9C51-98D8D62E56A2}" dt="2022-05-21T19:44:05.727" v="1046" actId="20577"/>
          <ac:spMkLst>
            <pc:docMk/>
            <pc:sldMk cId="2539361263" sldId="270"/>
            <ac:spMk id="30" creationId="{00000000-0000-0000-0000-000000000000}"/>
          </ac:spMkLst>
        </pc:spChg>
      </pc:sldChg>
      <pc:sldChg chg="modSp mod">
        <pc:chgData name="Håkan Wallin" userId="8949512b77535624" providerId="LiveId" clId="{A2DE5EA1-E9CB-462A-9C51-98D8D62E56A2}" dt="2022-05-21T19:03:56.059" v="302" actId="20577"/>
        <pc:sldMkLst>
          <pc:docMk/>
          <pc:sldMk cId="2239899810" sldId="271"/>
        </pc:sldMkLst>
        <pc:spChg chg="mod">
          <ac:chgData name="Håkan Wallin" userId="8949512b77535624" providerId="LiveId" clId="{A2DE5EA1-E9CB-462A-9C51-98D8D62E56A2}" dt="2022-05-21T19:03:56.059" v="302" actId="20577"/>
          <ac:spMkLst>
            <pc:docMk/>
            <pc:sldMk cId="2239899810" sldId="271"/>
            <ac:spMk id="31" creationId="{00000000-0000-0000-0000-000000000000}"/>
          </ac:spMkLst>
        </pc:spChg>
      </pc:sldChg>
      <pc:sldChg chg="addSp modSp mod">
        <pc:chgData name="Håkan Wallin" userId="8949512b77535624" providerId="LiveId" clId="{A2DE5EA1-E9CB-462A-9C51-98D8D62E56A2}" dt="2022-05-21T19:11:12.500" v="439" actId="948"/>
        <pc:sldMkLst>
          <pc:docMk/>
          <pc:sldMk cId="2248356216" sldId="272"/>
        </pc:sldMkLst>
        <pc:spChg chg="add mod">
          <ac:chgData name="Håkan Wallin" userId="8949512b77535624" providerId="LiveId" clId="{A2DE5EA1-E9CB-462A-9C51-98D8D62E56A2}" dt="2022-05-21T19:08:13.200" v="436" actId="20577"/>
          <ac:spMkLst>
            <pc:docMk/>
            <pc:sldMk cId="2248356216" sldId="272"/>
            <ac:spMk id="4" creationId="{0AE0873A-1EC7-E9B9-9B9B-0FA5A653431E}"/>
          </ac:spMkLst>
        </pc:spChg>
        <pc:spChg chg="mod">
          <ac:chgData name="Håkan Wallin" userId="8949512b77535624" providerId="LiveId" clId="{A2DE5EA1-E9CB-462A-9C51-98D8D62E56A2}" dt="2022-05-21T19:11:12.500" v="439" actId="948"/>
          <ac:spMkLst>
            <pc:docMk/>
            <pc:sldMk cId="2248356216" sldId="272"/>
            <ac:spMk id="31" creationId="{00000000-0000-0000-0000-000000000000}"/>
          </ac:spMkLst>
        </pc:spChg>
      </pc:sldChg>
      <pc:sldChg chg="modSp mod">
        <pc:chgData name="Håkan Wallin" userId="8949512b77535624" providerId="LiveId" clId="{A2DE5EA1-E9CB-462A-9C51-98D8D62E56A2}" dt="2022-05-21T19:11:51.488" v="443" actId="20577"/>
        <pc:sldMkLst>
          <pc:docMk/>
          <pc:sldMk cId="3454427225" sldId="273"/>
        </pc:sldMkLst>
        <pc:spChg chg="mod">
          <ac:chgData name="Håkan Wallin" userId="8949512b77535624" providerId="LiveId" clId="{A2DE5EA1-E9CB-462A-9C51-98D8D62E56A2}" dt="2022-05-21T19:11:51.488" v="443" actId="20577"/>
          <ac:spMkLst>
            <pc:docMk/>
            <pc:sldMk cId="3454427225" sldId="273"/>
            <ac:spMk id="31" creationId="{00000000-0000-0000-0000-000000000000}"/>
          </ac:spMkLst>
        </pc:spChg>
      </pc:sldChg>
      <pc:sldChg chg="modSp mod">
        <pc:chgData name="Håkan Wallin" userId="8949512b77535624" providerId="LiveId" clId="{A2DE5EA1-E9CB-462A-9C51-98D8D62E56A2}" dt="2022-05-21T19:12:07.820" v="445" actId="948"/>
        <pc:sldMkLst>
          <pc:docMk/>
          <pc:sldMk cId="448524466" sldId="274"/>
        </pc:sldMkLst>
        <pc:spChg chg="mod">
          <ac:chgData name="Håkan Wallin" userId="8949512b77535624" providerId="LiveId" clId="{A2DE5EA1-E9CB-462A-9C51-98D8D62E56A2}" dt="2022-05-21T19:12:07.820" v="445" actId="948"/>
          <ac:spMkLst>
            <pc:docMk/>
            <pc:sldMk cId="448524466" sldId="274"/>
            <ac:spMk id="31" creationId="{00000000-0000-0000-0000-000000000000}"/>
          </ac:spMkLst>
        </pc:spChg>
      </pc:sldChg>
      <pc:sldChg chg="del">
        <pc:chgData name="Håkan Wallin" userId="8949512b77535624" providerId="LiveId" clId="{A2DE5EA1-E9CB-462A-9C51-98D8D62E56A2}" dt="2022-05-21T19:49:00.824" v="1203" actId="47"/>
        <pc:sldMkLst>
          <pc:docMk/>
          <pc:sldMk cId="1048507300" sldId="285"/>
        </pc:sldMkLst>
      </pc:sldChg>
      <pc:sldChg chg="modSp mod">
        <pc:chgData name="Håkan Wallin" userId="8949512b77535624" providerId="LiveId" clId="{A2DE5EA1-E9CB-462A-9C51-98D8D62E56A2}" dt="2022-05-21T19:19:40.832" v="488" actId="948"/>
        <pc:sldMkLst>
          <pc:docMk/>
          <pc:sldMk cId="2446257262" sldId="286"/>
        </pc:sldMkLst>
        <pc:spChg chg="mod">
          <ac:chgData name="Håkan Wallin" userId="8949512b77535624" providerId="LiveId" clId="{A2DE5EA1-E9CB-462A-9C51-98D8D62E56A2}" dt="2022-05-21T19:19:40.832" v="488" actId="948"/>
          <ac:spMkLst>
            <pc:docMk/>
            <pc:sldMk cId="2446257262" sldId="286"/>
            <ac:spMk id="46" creationId="{00000000-0000-0000-0000-000000000000}"/>
          </ac:spMkLst>
        </pc:spChg>
      </pc:sldChg>
      <pc:sldChg chg="del">
        <pc:chgData name="Håkan Wallin" userId="8949512b77535624" providerId="LiveId" clId="{A2DE5EA1-E9CB-462A-9C51-98D8D62E56A2}" dt="2022-05-21T19:20:50.043" v="489" actId="47"/>
        <pc:sldMkLst>
          <pc:docMk/>
          <pc:sldMk cId="185717748" sldId="288"/>
        </pc:sldMkLst>
      </pc:sldChg>
      <pc:sldChg chg="del">
        <pc:chgData name="Håkan Wallin" userId="8949512b77535624" providerId="LiveId" clId="{A2DE5EA1-E9CB-462A-9C51-98D8D62E56A2}" dt="2022-05-21T19:20:50.043" v="489" actId="47"/>
        <pc:sldMkLst>
          <pc:docMk/>
          <pc:sldMk cId="644118515" sldId="289"/>
        </pc:sldMkLst>
      </pc:sldChg>
      <pc:sldChg chg="del">
        <pc:chgData name="Håkan Wallin" userId="8949512b77535624" providerId="LiveId" clId="{A2DE5EA1-E9CB-462A-9C51-98D8D62E56A2}" dt="2022-05-21T19:20:50.043" v="489" actId="47"/>
        <pc:sldMkLst>
          <pc:docMk/>
          <pc:sldMk cId="304678783" sldId="290"/>
        </pc:sldMkLst>
      </pc:sldChg>
      <pc:sldChg chg="del">
        <pc:chgData name="Håkan Wallin" userId="8949512b77535624" providerId="LiveId" clId="{A2DE5EA1-E9CB-462A-9C51-98D8D62E56A2}" dt="2022-05-21T19:20:50.043" v="489" actId="47"/>
        <pc:sldMkLst>
          <pc:docMk/>
          <pc:sldMk cId="1539427321" sldId="291"/>
        </pc:sldMkLst>
      </pc:sldChg>
      <pc:sldChg chg="del">
        <pc:chgData name="Håkan Wallin" userId="8949512b77535624" providerId="LiveId" clId="{A2DE5EA1-E9CB-462A-9C51-98D8D62E56A2}" dt="2022-05-21T19:20:50.043" v="489" actId="47"/>
        <pc:sldMkLst>
          <pc:docMk/>
          <pc:sldMk cId="2099455359" sldId="292"/>
        </pc:sldMkLst>
      </pc:sldChg>
      <pc:sldChg chg="del">
        <pc:chgData name="Håkan Wallin" userId="8949512b77535624" providerId="LiveId" clId="{A2DE5EA1-E9CB-462A-9C51-98D8D62E56A2}" dt="2022-05-21T19:20:50.043" v="489" actId="47"/>
        <pc:sldMkLst>
          <pc:docMk/>
          <pc:sldMk cId="354341086" sldId="293"/>
        </pc:sldMkLst>
      </pc:sldChg>
      <pc:sldChg chg="del">
        <pc:chgData name="Håkan Wallin" userId="8949512b77535624" providerId="LiveId" clId="{A2DE5EA1-E9CB-462A-9C51-98D8D62E56A2}" dt="2022-05-21T19:20:50.043" v="489" actId="47"/>
        <pc:sldMkLst>
          <pc:docMk/>
          <pc:sldMk cId="3874068184" sldId="294"/>
        </pc:sldMkLst>
      </pc:sldChg>
      <pc:sldChg chg="del">
        <pc:chgData name="Håkan Wallin" userId="8949512b77535624" providerId="LiveId" clId="{A2DE5EA1-E9CB-462A-9C51-98D8D62E56A2}" dt="2022-05-21T19:20:50.043" v="489" actId="47"/>
        <pc:sldMkLst>
          <pc:docMk/>
          <pc:sldMk cId="1471068621" sldId="298"/>
        </pc:sldMkLst>
      </pc:sldChg>
      <pc:sldChg chg="del">
        <pc:chgData name="Håkan Wallin" userId="8949512b77535624" providerId="LiveId" clId="{A2DE5EA1-E9CB-462A-9C51-98D8D62E56A2}" dt="2022-05-21T19:20:50.043" v="489" actId="47"/>
        <pc:sldMkLst>
          <pc:docMk/>
          <pc:sldMk cId="4002976611" sldId="299"/>
        </pc:sldMkLst>
      </pc:sldChg>
      <pc:sldChg chg="del">
        <pc:chgData name="Håkan Wallin" userId="8949512b77535624" providerId="LiveId" clId="{A2DE5EA1-E9CB-462A-9C51-98D8D62E56A2}" dt="2022-05-21T19:20:50.043" v="489" actId="47"/>
        <pc:sldMkLst>
          <pc:docMk/>
          <pc:sldMk cId="972603615" sldId="300"/>
        </pc:sldMkLst>
      </pc:sldChg>
      <pc:sldChg chg="modSp mod">
        <pc:chgData name="Håkan Wallin" userId="8949512b77535624" providerId="LiveId" clId="{A2DE5EA1-E9CB-462A-9C51-98D8D62E56A2}" dt="2022-05-21T19:31:12.723" v="671" actId="20577"/>
        <pc:sldMkLst>
          <pc:docMk/>
          <pc:sldMk cId="857697573" sldId="301"/>
        </pc:sldMkLst>
        <pc:spChg chg="mod">
          <ac:chgData name="Håkan Wallin" userId="8949512b77535624" providerId="LiveId" clId="{A2DE5EA1-E9CB-462A-9C51-98D8D62E56A2}" dt="2022-05-21T19:28:37.087" v="559" actId="20577"/>
          <ac:spMkLst>
            <pc:docMk/>
            <pc:sldMk cId="857697573" sldId="301"/>
            <ac:spMk id="30" creationId="{00000000-0000-0000-0000-000000000000}"/>
          </ac:spMkLst>
        </pc:spChg>
        <pc:spChg chg="mod">
          <ac:chgData name="Håkan Wallin" userId="8949512b77535624" providerId="LiveId" clId="{A2DE5EA1-E9CB-462A-9C51-98D8D62E56A2}" dt="2022-05-21T19:31:12.723" v="671" actId="20577"/>
          <ac:spMkLst>
            <pc:docMk/>
            <pc:sldMk cId="857697573" sldId="301"/>
            <ac:spMk id="31" creationId="{00000000-0000-0000-0000-000000000000}"/>
          </ac:spMkLst>
        </pc:spChg>
      </pc:sldChg>
      <pc:sldChg chg="del">
        <pc:chgData name="Håkan Wallin" userId="8949512b77535624" providerId="LiveId" clId="{A2DE5EA1-E9CB-462A-9C51-98D8D62E56A2}" dt="2022-05-21T19:49:00.824" v="1203" actId="47"/>
        <pc:sldMkLst>
          <pc:docMk/>
          <pc:sldMk cId="3693621552" sldId="303"/>
        </pc:sldMkLst>
      </pc:sldChg>
      <pc:sldChg chg="del">
        <pc:chgData name="Håkan Wallin" userId="8949512b77535624" providerId="LiveId" clId="{A2DE5EA1-E9CB-462A-9C51-98D8D62E56A2}" dt="2022-05-21T19:49:00.824" v="1203" actId="47"/>
        <pc:sldMkLst>
          <pc:docMk/>
          <pc:sldMk cId="1045795555" sldId="304"/>
        </pc:sldMkLst>
      </pc:sldChg>
      <pc:sldChg chg="ord">
        <pc:chgData name="Håkan Wallin" userId="8949512b77535624" providerId="LiveId" clId="{A2DE5EA1-E9CB-462A-9C51-98D8D62E56A2}" dt="2022-05-21T19:05:29.420" v="304"/>
        <pc:sldMkLst>
          <pc:docMk/>
          <pc:sldMk cId="1915387902" sldId="305"/>
        </pc:sldMkLst>
      </pc:sldChg>
      <pc:sldChg chg="modSp add mod ord">
        <pc:chgData name="Håkan Wallin" userId="8949512b77535624" providerId="LiveId" clId="{A2DE5EA1-E9CB-462A-9C51-98D8D62E56A2}" dt="2022-05-21T18:54:45.658" v="60" actId="1076"/>
        <pc:sldMkLst>
          <pc:docMk/>
          <pc:sldMk cId="3632211495" sldId="306"/>
        </pc:sldMkLst>
        <pc:spChg chg="mod">
          <ac:chgData name="Håkan Wallin" userId="8949512b77535624" providerId="LiveId" clId="{A2DE5EA1-E9CB-462A-9C51-98D8D62E56A2}" dt="2022-05-21T18:54:40" v="59" actId="120"/>
          <ac:spMkLst>
            <pc:docMk/>
            <pc:sldMk cId="3632211495" sldId="306"/>
            <ac:spMk id="24" creationId="{00000000-0000-0000-0000-000000000000}"/>
          </ac:spMkLst>
        </pc:spChg>
        <pc:spChg chg="mod">
          <ac:chgData name="Håkan Wallin" userId="8949512b77535624" providerId="LiveId" clId="{A2DE5EA1-E9CB-462A-9C51-98D8D62E56A2}" dt="2022-05-21T18:54:45.658" v="60" actId="1076"/>
          <ac:spMkLst>
            <pc:docMk/>
            <pc:sldMk cId="3632211495" sldId="306"/>
            <ac:spMk id="25" creationId="{00000000-0000-0000-0000-000000000000}"/>
          </ac:spMkLst>
        </pc:spChg>
      </pc:sldChg>
      <pc:sldChg chg="modSp add mod">
        <pc:chgData name="Håkan Wallin" userId="8949512b77535624" providerId="LiveId" clId="{A2DE5EA1-E9CB-462A-9C51-98D8D62E56A2}" dt="2022-05-21T19:14:04.522" v="452" actId="1076"/>
        <pc:sldMkLst>
          <pc:docMk/>
          <pc:sldMk cId="1599191242" sldId="307"/>
        </pc:sldMkLst>
        <pc:spChg chg="mod">
          <ac:chgData name="Håkan Wallin" userId="8949512b77535624" providerId="LiveId" clId="{A2DE5EA1-E9CB-462A-9C51-98D8D62E56A2}" dt="2022-05-21T18:55:48.529" v="91" actId="14100"/>
          <ac:spMkLst>
            <pc:docMk/>
            <pc:sldMk cId="1599191242" sldId="307"/>
            <ac:spMk id="24" creationId="{00000000-0000-0000-0000-000000000000}"/>
          </ac:spMkLst>
        </pc:spChg>
        <pc:spChg chg="mod">
          <ac:chgData name="Håkan Wallin" userId="8949512b77535624" providerId="LiveId" clId="{A2DE5EA1-E9CB-462A-9C51-98D8D62E56A2}" dt="2022-05-21T19:14:04.522" v="452" actId="1076"/>
          <ac:spMkLst>
            <pc:docMk/>
            <pc:sldMk cId="1599191242" sldId="307"/>
            <ac:spMk id="25" creationId="{00000000-0000-0000-0000-000000000000}"/>
          </ac:spMkLst>
        </pc:spChg>
      </pc:sldChg>
      <pc:sldChg chg="add">
        <pc:chgData name="Håkan Wallin" userId="8949512b77535624" providerId="LiveId" clId="{A2DE5EA1-E9CB-462A-9C51-98D8D62E56A2}" dt="2022-05-21T19:28:24.998" v="543" actId="2890"/>
        <pc:sldMkLst>
          <pc:docMk/>
          <pc:sldMk cId="1132315700" sldId="308"/>
        </pc:sldMkLst>
      </pc:sldChg>
      <pc:sldChg chg="modSp add mod">
        <pc:chgData name="Håkan Wallin" userId="8949512b77535624" providerId="LiveId" clId="{A2DE5EA1-E9CB-462A-9C51-98D8D62E56A2}" dt="2022-05-21T19:35:14.297" v="921" actId="20577"/>
        <pc:sldMkLst>
          <pc:docMk/>
          <pc:sldMk cId="2195642859" sldId="309"/>
        </pc:sldMkLst>
        <pc:spChg chg="mod">
          <ac:chgData name="Håkan Wallin" userId="8949512b77535624" providerId="LiveId" clId="{A2DE5EA1-E9CB-462A-9C51-98D8D62E56A2}" dt="2022-05-21T19:32:08.919" v="691" actId="20577"/>
          <ac:spMkLst>
            <pc:docMk/>
            <pc:sldMk cId="2195642859" sldId="309"/>
            <ac:spMk id="30" creationId="{00000000-0000-0000-0000-000000000000}"/>
          </ac:spMkLst>
        </pc:spChg>
        <pc:spChg chg="mod">
          <ac:chgData name="Håkan Wallin" userId="8949512b77535624" providerId="LiveId" clId="{A2DE5EA1-E9CB-462A-9C51-98D8D62E56A2}" dt="2022-05-21T19:35:14.297" v="921" actId="20577"/>
          <ac:spMkLst>
            <pc:docMk/>
            <pc:sldMk cId="2195642859" sldId="309"/>
            <ac:spMk id="31" creationId="{00000000-0000-0000-0000-000000000000}"/>
          </ac:spMkLst>
        </pc:spChg>
      </pc:sldChg>
      <pc:sldChg chg="modSp add mod">
        <pc:chgData name="Håkan Wallin" userId="8949512b77535624" providerId="LiveId" clId="{A2DE5EA1-E9CB-462A-9C51-98D8D62E56A2}" dt="2022-05-21T19:41:28.741" v="1034" actId="20577"/>
        <pc:sldMkLst>
          <pc:docMk/>
          <pc:sldMk cId="3168814102" sldId="310"/>
        </pc:sldMkLst>
        <pc:spChg chg="mod">
          <ac:chgData name="Håkan Wallin" userId="8949512b77535624" providerId="LiveId" clId="{A2DE5EA1-E9CB-462A-9C51-98D8D62E56A2}" dt="2022-05-21T19:40:07.415" v="1000" actId="20577"/>
          <ac:spMkLst>
            <pc:docMk/>
            <pc:sldMk cId="3168814102" sldId="310"/>
            <ac:spMk id="30" creationId="{00000000-0000-0000-0000-000000000000}"/>
          </ac:spMkLst>
        </pc:spChg>
        <pc:spChg chg="mod">
          <ac:chgData name="Håkan Wallin" userId="8949512b77535624" providerId="LiveId" clId="{A2DE5EA1-E9CB-462A-9C51-98D8D62E56A2}" dt="2022-05-21T19:41:28.741" v="1034" actId="20577"/>
          <ac:spMkLst>
            <pc:docMk/>
            <pc:sldMk cId="3168814102" sldId="310"/>
            <ac:spMk id="31" creationId="{00000000-0000-0000-0000-000000000000}"/>
          </ac:spMkLst>
        </pc:spChg>
      </pc:sldChg>
      <pc:sldChg chg="add">
        <pc:chgData name="Håkan Wallin" userId="8949512b77535624" providerId="LiveId" clId="{A2DE5EA1-E9CB-462A-9C51-98D8D62E56A2}" dt="2022-05-21T19:43:42.702" v="1035" actId="2890"/>
        <pc:sldMkLst>
          <pc:docMk/>
          <pc:sldMk cId="49286453" sldId="311"/>
        </pc:sldMkLst>
      </pc:sldChg>
      <pc:sldMasterChg chg="delSldLayout">
        <pc:chgData name="Håkan Wallin" userId="8949512b77535624" providerId="LiveId" clId="{A2DE5EA1-E9CB-462A-9C51-98D8D62E56A2}" dt="2022-05-21T19:49:00.824" v="1203" actId="47"/>
        <pc:sldMasterMkLst>
          <pc:docMk/>
          <pc:sldMasterMk cId="0" sldId="2147483652"/>
        </pc:sldMasterMkLst>
        <pc:sldLayoutChg chg="del">
          <pc:chgData name="Håkan Wallin" userId="8949512b77535624" providerId="LiveId" clId="{A2DE5EA1-E9CB-462A-9C51-98D8D62E56A2}" dt="2022-05-21T19:49:00.824" v="1203" actId="47"/>
          <pc:sldLayoutMkLst>
            <pc:docMk/>
            <pc:sldMasterMk cId="0" sldId="2147483652"/>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08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55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2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5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20a8b6140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20a8b6140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63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36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53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35a4943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235a4943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1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25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05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099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84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35a49434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35a49434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9162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95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3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97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15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15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87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78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5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sigtunaifinnebandy.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4000" cy="5143505"/>
          </a:xfrm>
          <a:prstGeom prst="rect">
            <a:avLst/>
          </a:prstGeom>
          <a:noFill/>
          <a:ln>
            <a:noFill/>
          </a:ln>
        </p:spPr>
      </p:pic>
      <p:sp>
        <p:nvSpPr>
          <p:cNvPr id="2" name="textruta 1">
            <a:extLst>
              <a:ext uri="{FF2B5EF4-FFF2-40B4-BE49-F238E27FC236}">
                <a16:creationId xmlns:a16="http://schemas.microsoft.com/office/drawing/2014/main" id="{5611A6EF-40B7-102D-EAF7-5470DEC08512}"/>
              </a:ext>
            </a:extLst>
          </p:cNvPr>
          <p:cNvSpPr txBox="1"/>
          <p:nvPr/>
        </p:nvSpPr>
        <p:spPr>
          <a:xfrm>
            <a:off x="0" y="4517684"/>
            <a:ext cx="9144000" cy="646331"/>
          </a:xfrm>
          <a:prstGeom prst="rect">
            <a:avLst/>
          </a:prstGeom>
          <a:solidFill>
            <a:srgbClr val="316094"/>
          </a:solidFill>
        </p:spPr>
        <p:txBody>
          <a:bodyPr wrap="square" rtlCol="0">
            <a:spAutoFit/>
          </a:bodyPr>
          <a:lstStyle/>
          <a:p>
            <a:pPr algn="ctr"/>
            <a:r>
              <a:rPr lang="sv-SE" sz="3600" dirty="0">
                <a:solidFill>
                  <a:schemeClr val="bg1"/>
                </a:solidFill>
                <a:latin typeface="Montserrat Medium" panose="00000600000000000000" pitchFamily="2" charset="0"/>
              </a:rPr>
              <a:t>SPELBOK FÖRÄLDRAR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3678585"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ctr" rtl="0">
              <a:spcBef>
                <a:spcPts val="0"/>
              </a:spcBef>
              <a:spcAft>
                <a:spcPts val="1200"/>
              </a:spcAft>
              <a:buNone/>
            </a:pPr>
            <a:r>
              <a:rPr lang="en" sz="2400" b="1" dirty="0">
                <a:solidFill>
                  <a:srgbClr val="326295"/>
                </a:solidFill>
                <a:latin typeface="Montserrat"/>
                <a:ea typeface="Montserrat"/>
                <a:cs typeface="Montserrat"/>
                <a:sym typeface="Montserrat"/>
              </a:rPr>
              <a:t>Atleten</a:t>
            </a:r>
            <a:endParaRPr sz="2400" b="1" dirty="0">
              <a:solidFill>
                <a:srgbClr val="326295"/>
              </a:solidFill>
              <a:latin typeface="Montserrat"/>
              <a:ea typeface="Montserrat"/>
              <a:cs typeface="Montserrat"/>
              <a:sym typeface="Montserrat"/>
            </a:endParaRPr>
          </a:p>
        </p:txBody>
      </p:sp>
      <p:sp>
        <p:nvSpPr>
          <p:cNvPr id="25" name="Google Shape;25;p7"/>
          <p:cNvSpPr txBox="1"/>
          <p:nvPr/>
        </p:nvSpPr>
        <p:spPr>
          <a:xfrm>
            <a:off x="3070746" y="630000"/>
            <a:ext cx="6073254" cy="3393206"/>
          </a:xfrm>
          <a:prstGeom prst="rect">
            <a:avLst/>
          </a:prstGeom>
          <a:noFill/>
          <a:ln>
            <a:noFill/>
          </a:ln>
        </p:spPr>
        <p:txBody>
          <a:bodyPr spcFirstLastPara="1" wrap="square" lIns="68575" tIns="34275" rIns="68575" bIns="34275" anchor="t" anchorCtr="0">
            <a:spAutoFit/>
          </a:bodyPr>
          <a:lstStyle/>
          <a:p>
            <a:r>
              <a:rPr lang="sv-SE" sz="1800" dirty="0">
                <a:latin typeface="Montserrat" panose="00000500000000000000" pitchFamily="2" charset="0"/>
              </a:rPr>
              <a:t>Grön (använda hela kroppen)</a:t>
            </a:r>
          </a:p>
          <a:p>
            <a:pPr marL="285750" lvl="1" indent="-285750">
              <a:buFont typeface="Arial" panose="020B0604020202020204" pitchFamily="34" charset="0"/>
              <a:buChar char="•"/>
            </a:pPr>
            <a:r>
              <a:rPr lang="sv-SE" sz="1800" dirty="0">
                <a:latin typeface="Montserrat" panose="00000500000000000000" pitchFamily="2" charset="0"/>
              </a:rPr>
              <a:t>Träning genom Lek och Rörelseglädje</a:t>
            </a:r>
          </a:p>
          <a:p>
            <a:pPr marL="285750" indent="-285750">
              <a:buFont typeface="Arial" panose="020B0604020202020204" pitchFamily="34" charset="0"/>
              <a:buChar char="•"/>
            </a:pPr>
            <a:endParaRPr lang="sv-SE" sz="1800" dirty="0">
              <a:latin typeface="Montserrat" panose="00000500000000000000" pitchFamily="2" charset="0"/>
            </a:endParaRPr>
          </a:p>
          <a:p>
            <a:r>
              <a:rPr lang="sv-SE" sz="1800" dirty="0">
                <a:latin typeface="Montserrat" panose="00000500000000000000" pitchFamily="2" charset="0"/>
              </a:rPr>
              <a:t>Blå (lära sig träna)</a:t>
            </a:r>
          </a:p>
          <a:p>
            <a:pPr marL="285750" indent="-285750">
              <a:buFont typeface="Arial" panose="020B0604020202020204" pitchFamily="34" charset="0"/>
              <a:buChar char="•"/>
            </a:pPr>
            <a:r>
              <a:rPr lang="sv-SE" sz="1800" dirty="0">
                <a:latin typeface="Montserrat" panose="00000500000000000000" pitchFamily="2" charset="0"/>
              </a:rPr>
              <a:t>Strukturerad </a:t>
            </a:r>
            <a:r>
              <a:rPr lang="sv-SE" sz="1800" dirty="0" err="1">
                <a:latin typeface="Montserrat" panose="00000500000000000000" pitchFamily="2" charset="0"/>
              </a:rPr>
              <a:t>fys</a:t>
            </a:r>
            <a:r>
              <a:rPr lang="sv-SE" sz="1800" dirty="0">
                <a:latin typeface="Montserrat" panose="00000500000000000000" pitchFamily="2" charset="0"/>
              </a:rPr>
              <a:t> &amp; uppvärmning (förklara syfte för spelarna)</a:t>
            </a:r>
          </a:p>
          <a:p>
            <a:pPr marL="285750" indent="-285750">
              <a:buFont typeface="Arial" panose="020B0604020202020204" pitchFamily="34" charset="0"/>
              <a:buChar char="•"/>
            </a:pPr>
            <a:endParaRPr lang="sv-SE" sz="1800" dirty="0">
              <a:latin typeface="Montserrat" panose="00000500000000000000" pitchFamily="2" charset="0"/>
            </a:endParaRPr>
          </a:p>
          <a:p>
            <a:r>
              <a:rPr lang="sv-SE" sz="1800" dirty="0">
                <a:latin typeface="Montserrat" panose="00000500000000000000" pitchFamily="2" charset="0"/>
              </a:rPr>
              <a:t>Röd (träna för att träna)</a:t>
            </a:r>
          </a:p>
          <a:p>
            <a:pPr marL="285750" indent="-285750">
              <a:buFont typeface="Arial" panose="020B0604020202020204" pitchFamily="34" charset="0"/>
              <a:buChar char="•"/>
            </a:pPr>
            <a:r>
              <a:rPr lang="sv-SE" sz="1800" dirty="0">
                <a:latin typeface="Montserrat" panose="00000500000000000000" pitchFamily="2" charset="0"/>
              </a:rPr>
              <a:t>1 pass i veckan är alltid </a:t>
            </a:r>
            <a:r>
              <a:rPr lang="sv-SE" sz="1800" dirty="0" err="1">
                <a:latin typeface="Montserrat" panose="00000500000000000000" pitchFamily="2" charset="0"/>
              </a:rPr>
              <a:t>fys</a:t>
            </a:r>
            <a:endParaRPr lang="sv-SE" sz="1800" dirty="0">
              <a:latin typeface="Montserrat" panose="00000500000000000000" pitchFamily="2" charset="0"/>
            </a:endParaRPr>
          </a:p>
          <a:p>
            <a:endParaRPr lang="sv-SE" sz="1800" dirty="0">
              <a:latin typeface="Montserrat" panose="00000500000000000000" pitchFamily="2" charset="0"/>
            </a:endParaRPr>
          </a:p>
          <a:p>
            <a:r>
              <a:rPr lang="sv-SE" sz="1800" dirty="0">
                <a:latin typeface="Montserrat" panose="00000500000000000000" pitchFamily="2" charset="0"/>
              </a:rPr>
              <a:t>Klubben hjälper till med utbildning av </a:t>
            </a:r>
            <a:r>
              <a:rPr lang="sv-SE" sz="1800" dirty="0" err="1">
                <a:latin typeface="Montserrat" panose="00000500000000000000" pitchFamily="2" charset="0"/>
              </a:rPr>
              <a:t>fysövningar</a:t>
            </a:r>
            <a:r>
              <a:rPr lang="sv-SE" sz="1800" dirty="0">
                <a:latin typeface="Montserrat" panose="00000500000000000000" pitchFamily="2" charset="0"/>
              </a:rPr>
              <a:t> </a:t>
            </a:r>
          </a:p>
          <a:p>
            <a:endParaRPr lang="sv-SE" sz="1800" dirty="0">
              <a:latin typeface="Montserrat" panose="00000500000000000000" pitchFamily="2" charset="0"/>
            </a:endParaRPr>
          </a:p>
        </p:txBody>
      </p:sp>
      <p:sp>
        <p:nvSpPr>
          <p:cNvPr id="2" name="textruta 1">
            <a:extLst>
              <a:ext uri="{FF2B5EF4-FFF2-40B4-BE49-F238E27FC236}">
                <a16:creationId xmlns:a16="http://schemas.microsoft.com/office/drawing/2014/main" id="{2D2971B8-A434-2CFB-E105-56B498D66FB8}"/>
              </a:ext>
            </a:extLst>
          </p:cNvPr>
          <p:cNvSpPr txBox="1"/>
          <p:nvPr/>
        </p:nvSpPr>
        <p:spPr>
          <a:xfrm>
            <a:off x="1530679" y="4652501"/>
            <a:ext cx="6929306" cy="338554"/>
          </a:xfrm>
          <a:prstGeom prst="rect">
            <a:avLst/>
          </a:prstGeom>
          <a:solidFill>
            <a:srgbClr val="316094"/>
          </a:solidFill>
        </p:spPr>
        <p:txBody>
          <a:bodyPr wrap="square" rtlCol="0">
            <a:spAutoFit/>
          </a:bodyPr>
          <a:lstStyle/>
          <a:p>
            <a:pPr algn="ctr"/>
            <a:r>
              <a:rPr lang="sv-SE" sz="1600" b="1">
                <a:solidFill>
                  <a:schemeClr val="bg1"/>
                </a:solidFill>
                <a:latin typeface="Montserrat" panose="00000500000000000000" pitchFamily="2" charset="0"/>
              </a:rPr>
              <a:t>SIF uppmuntrar till deltagande i många idrotter</a:t>
            </a:r>
            <a:endParaRPr lang="sv-SE" sz="16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42615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 name="Rektangel 3">
            <a:extLst>
              <a:ext uri="{FF2B5EF4-FFF2-40B4-BE49-F238E27FC236}">
                <a16:creationId xmlns:a16="http://schemas.microsoft.com/office/drawing/2014/main" id="{ED30A10C-B452-ACC5-DD2D-F79A92105366}"/>
              </a:ext>
            </a:extLst>
          </p:cNvPr>
          <p:cNvSpPr/>
          <p:nvPr/>
        </p:nvSpPr>
        <p:spPr>
          <a:xfrm>
            <a:off x="4572000" y="0"/>
            <a:ext cx="4572000" cy="5143500"/>
          </a:xfrm>
          <a:prstGeom prst="rect">
            <a:avLst/>
          </a:prstGeom>
          <a:solidFill>
            <a:srgbClr val="3160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Människan</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4047232"/>
          </a:xfrm>
          <a:prstGeom prst="rect">
            <a:avLst/>
          </a:prstGeom>
          <a:noFill/>
          <a:ln>
            <a:noFill/>
          </a:ln>
        </p:spPr>
        <p:txBody>
          <a:bodyPr spcFirstLastPara="1" wrap="square" lIns="68575" tIns="34275" rIns="68575" bIns="34275" anchor="t" anchorCtr="0">
            <a:spAutoFit/>
          </a:bodyPr>
          <a:lstStyle/>
          <a:p>
            <a:pPr marL="0" indent="0">
              <a:buFont typeface="Arial" panose="020B0604020202020204" pitchFamily="34" charset="0"/>
              <a:buNone/>
            </a:pPr>
            <a:r>
              <a:rPr lang="sv-SE" sz="1600" dirty="0">
                <a:latin typeface="Montserrat" panose="00000500000000000000" pitchFamily="2" charset="0"/>
              </a:rPr>
              <a:t>Jobba aktivt  värdeorden i laget för att bygga laget och de ska finnas med på träningar, cuper etc.</a:t>
            </a:r>
          </a:p>
          <a:p>
            <a:pPr marL="0" indent="0">
              <a:buFont typeface="Arial" panose="020B0604020202020204" pitchFamily="34" charset="0"/>
              <a:buNone/>
            </a:pPr>
            <a:endParaRPr lang="sv-SE" sz="1050" dirty="0">
              <a:latin typeface="Montserrat" panose="00000500000000000000" pitchFamily="2" charset="0"/>
            </a:endParaRPr>
          </a:p>
          <a:p>
            <a:pPr marL="0" marR="0" lvl="0" indent="0" algn="l" defTabSz="914400" rtl="0" eaLnBrk="1" fontAlgn="auto" latinLnBrk="0" hangingPunct="1">
              <a:spcBef>
                <a:spcPts val="600"/>
              </a:spcBef>
              <a:spcAft>
                <a:spcPts val="600"/>
              </a:spcAft>
              <a:buClrTx/>
              <a:buSzTx/>
              <a:buFont typeface="Arial" panose="020B0604020202020204" pitchFamily="34" charset="0"/>
              <a:buNone/>
              <a:tabLst/>
              <a:defRPr/>
            </a:pPr>
            <a:r>
              <a:rPr kumimoji="0" lang="sv-SE" b="0" i="0" u="none" strike="noStrike" kern="1200" cap="none" spc="0" normalizeH="0" noProof="0" dirty="0">
                <a:ln>
                  <a:noFill/>
                </a:ln>
                <a:solidFill>
                  <a:schemeClr val="tx1"/>
                </a:solidFill>
                <a:uLnTx/>
                <a:uFillTx/>
                <a:latin typeface="Montserrat" panose="00000500000000000000" pitchFamily="2" charset="0"/>
                <a:ea typeface="+mn-ea"/>
                <a:cs typeface="+mn-cs"/>
              </a:rPr>
              <a:t>För spelare som önskar större utmaning än vad som erbjuds i eget lag:</a:t>
            </a:r>
          </a:p>
          <a:p>
            <a:pPr marL="228600" marR="0" lvl="0" indent="-2286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sv-SE" b="0" i="0" u="none" strike="noStrike" kern="1200" cap="none" spc="0" normalizeH="0" noProof="0" dirty="0">
                <a:ln>
                  <a:noFill/>
                </a:ln>
                <a:solidFill>
                  <a:schemeClr val="tx1"/>
                </a:solidFill>
                <a:uLnTx/>
                <a:uFillTx/>
                <a:latin typeface="Montserrat" panose="00000500000000000000" pitchFamily="2" charset="0"/>
                <a:ea typeface="+mn-ea"/>
                <a:cs typeface="+mn-cs"/>
              </a:rPr>
              <a:t> Spelare pratar med sin tränare om möjlighet till vidare utmaning </a:t>
            </a:r>
          </a:p>
          <a:p>
            <a:pPr marL="228600" marR="0" lvl="0" indent="-2286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sv-SE" b="0" i="0" u="none" strike="noStrike" kern="1200" cap="none" spc="0" normalizeH="0" noProof="0" dirty="0">
                <a:ln>
                  <a:noFill/>
                </a:ln>
                <a:solidFill>
                  <a:schemeClr val="tx1"/>
                </a:solidFill>
                <a:uLnTx/>
                <a:uFillTx/>
                <a:latin typeface="Montserrat" panose="00000500000000000000" pitchFamily="2" charset="0"/>
                <a:ea typeface="+mn-ea"/>
                <a:cs typeface="+mn-cs"/>
              </a:rPr>
              <a:t>Aktuella tränare pratar ihop sig </a:t>
            </a:r>
          </a:p>
          <a:p>
            <a:pPr marL="228600" marR="0" lvl="0" indent="-2286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sv-SE" b="0" i="0" u="none" strike="noStrike" kern="1200" cap="none" spc="0" normalizeH="0" noProof="0" dirty="0">
                <a:ln>
                  <a:noFill/>
                </a:ln>
                <a:solidFill>
                  <a:schemeClr val="tx1"/>
                </a:solidFill>
                <a:uLnTx/>
                <a:uFillTx/>
                <a:latin typeface="Montserrat" panose="00000500000000000000" pitchFamily="2" charset="0"/>
                <a:ea typeface="+mn-ea"/>
                <a:cs typeface="+mn-cs"/>
              </a:rPr>
              <a:t>Man har alltid en ”hemmatillhörighet” i eget lag</a:t>
            </a:r>
          </a:p>
          <a:p>
            <a:pPr marL="228600" marR="0" lvl="0" indent="-2286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sv-SE" b="0" i="0" u="none" strike="noStrike" kern="1200" cap="none" spc="0" normalizeH="0" noProof="0" dirty="0">
                <a:ln>
                  <a:noFill/>
                </a:ln>
                <a:solidFill>
                  <a:schemeClr val="tx1"/>
                </a:solidFill>
                <a:uLnTx/>
                <a:uFillTx/>
                <a:latin typeface="Montserrat" panose="00000500000000000000" pitchFamily="2" charset="0"/>
                <a:ea typeface="+mn-ea"/>
                <a:cs typeface="+mn-cs"/>
              </a:rPr>
              <a:t>Utnyttja denna möjlighet för att förenkla när spelarna blir äldre och åldersgrupper slås ihop till ett lag</a:t>
            </a:r>
          </a:p>
          <a:p>
            <a:pPr marL="0" indent="0">
              <a:buFont typeface="Arial" panose="020B0604020202020204" pitchFamily="34" charset="0"/>
              <a:buNone/>
            </a:pPr>
            <a:endParaRPr lang="sv-SE" sz="1000" dirty="0"/>
          </a:p>
        </p:txBody>
      </p:sp>
      <p:pic>
        <p:nvPicPr>
          <p:cNvPr id="47" name="Google Shape;47;p10"/>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pic>
        <p:nvPicPr>
          <p:cNvPr id="3" name="Bildobjekt 2">
            <a:extLst>
              <a:ext uri="{FF2B5EF4-FFF2-40B4-BE49-F238E27FC236}">
                <a16:creationId xmlns:a16="http://schemas.microsoft.com/office/drawing/2014/main" id="{2D44885E-E9F2-839D-59F4-2948C4C28B70}"/>
              </a:ext>
            </a:extLst>
          </p:cNvPr>
          <p:cNvPicPr>
            <a:picLocks noChangeAspect="1"/>
          </p:cNvPicPr>
          <p:nvPr/>
        </p:nvPicPr>
        <p:blipFill>
          <a:blip r:embed="rId4"/>
          <a:stretch>
            <a:fillRect/>
          </a:stretch>
        </p:blipFill>
        <p:spPr>
          <a:xfrm>
            <a:off x="4521958" y="1325461"/>
            <a:ext cx="4670168" cy="2608434"/>
          </a:xfrm>
          <a:prstGeom prst="rect">
            <a:avLst/>
          </a:prstGeom>
        </p:spPr>
      </p:pic>
      <p:sp>
        <p:nvSpPr>
          <p:cNvPr id="2" name="textruta 1">
            <a:extLst>
              <a:ext uri="{FF2B5EF4-FFF2-40B4-BE49-F238E27FC236}">
                <a16:creationId xmlns:a16="http://schemas.microsoft.com/office/drawing/2014/main" id="{D6B1AD55-97EF-3875-8F33-C1D258B8594B}"/>
              </a:ext>
            </a:extLst>
          </p:cNvPr>
          <p:cNvSpPr txBox="1"/>
          <p:nvPr/>
        </p:nvSpPr>
        <p:spPr>
          <a:xfrm>
            <a:off x="4930873" y="399167"/>
            <a:ext cx="3852337" cy="461665"/>
          </a:xfrm>
          <a:prstGeom prst="rect">
            <a:avLst/>
          </a:prstGeom>
          <a:noFill/>
        </p:spPr>
        <p:txBody>
          <a:bodyPr wrap="none" rtlCol="0">
            <a:spAutoFit/>
          </a:bodyPr>
          <a:lstStyle/>
          <a:p>
            <a:r>
              <a:rPr lang="sv-SE" sz="2400" dirty="0">
                <a:solidFill>
                  <a:schemeClr val="bg1"/>
                </a:solidFill>
                <a:latin typeface="Montserrat" panose="00000500000000000000" pitchFamily="2" charset="0"/>
              </a:rPr>
              <a:t>Sigtuna IF Värdegrund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 name="Bildobjekt 3" descr="Barn kontroll höjd">
            <a:extLst>
              <a:ext uri="{FF2B5EF4-FFF2-40B4-BE49-F238E27FC236}">
                <a16:creationId xmlns:a16="http://schemas.microsoft.com/office/drawing/2014/main" id="{B580AC57-1B1D-6CFE-822F-BE1A91A19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0421" y="0"/>
            <a:ext cx="7715250" cy="5143500"/>
          </a:xfrm>
          <a:prstGeom prst="rect">
            <a:avLst/>
          </a:prstGeom>
        </p:spPr>
      </p:pic>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Utveckling</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2223655"/>
          </a:xfrm>
          <a:prstGeom prst="rect">
            <a:avLst/>
          </a:prstGeom>
          <a:noFill/>
          <a:ln>
            <a:noFill/>
          </a:ln>
        </p:spPr>
        <p:txBody>
          <a:bodyPr spcFirstLastPara="1" wrap="square" lIns="68575" tIns="34275" rIns="68575" bIns="34275" anchor="t" anchorCtr="0">
            <a:spAutoFit/>
          </a:bodyPr>
          <a:lstStyle/>
          <a:p>
            <a:pPr marL="0" indent="0">
              <a:buFont typeface="Arial" panose="020B0604020202020204" pitchFamily="34" charset="0"/>
              <a:buNone/>
            </a:pPr>
            <a:r>
              <a:rPr lang="sv-SE" sz="2000" dirty="0">
                <a:latin typeface="Montserrat" panose="00000500000000000000" pitchFamily="2" charset="0"/>
              </a:rPr>
              <a:t>Varje individs utveckling är unik, både som idrottare och som medmänniska. </a:t>
            </a:r>
          </a:p>
          <a:p>
            <a:pPr marL="0" indent="0">
              <a:buFont typeface="Arial" panose="020B0604020202020204" pitchFamily="34" charset="0"/>
              <a:buNone/>
            </a:pPr>
            <a:r>
              <a:rPr lang="sv-SE" sz="2000" dirty="0">
                <a:latin typeface="Montserrat" panose="00000500000000000000" pitchFamily="2" charset="0"/>
              </a:rPr>
              <a:t>Vi bidrar alla både till vår egen, andras och föreningens utveckling.</a:t>
            </a:r>
          </a:p>
          <a:p>
            <a:pPr marL="0" indent="0">
              <a:buFont typeface="Arial" panose="020B0604020202020204" pitchFamily="34" charset="0"/>
              <a:buNone/>
            </a:pPr>
            <a:endParaRPr lang="sv-SE" sz="2000" dirty="0"/>
          </a:p>
        </p:txBody>
      </p:sp>
      <p:pic>
        <p:nvPicPr>
          <p:cNvPr id="47" name="Google Shape;47;p10"/>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extLst>
      <p:ext uri="{BB962C8B-B14F-4D97-AF65-F5344CB8AC3E}">
        <p14:creationId xmlns:p14="http://schemas.microsoft.com/office/powerpoint/2010/main" val="323177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6" name="Bildobjekt 5" descr="En bild som visar person, grupp, sport, utomhus&#10;&#10;Automatiskt genererad beskrivning">
            <a:extLst>
              <a:ext uri="{FF2B5EF4-FFF2-40B4-BE49-F238E27FC236}">
                <a16:creationId xmlns:a16="http://schemas.microsoft.com/office/drawing/2014/main" id="{DEE4BA8E-DCB0-9A44-52DD-840252BCC616}"/>
              </a:ext>
            </a:extLst>
          </p:cNvPr>
          <p:cNvPicPr>
            <a:picLocks noChangeAspect="1"/>
          </p:cNvPicPr>
          <p:nvPr/>
        </p:nvPicPr>
        <p:blipFill>
          <a:blip r:embed="rId3"/>
          <a:stretch>
            <a:fillRect/>
          </a:stretch>
        </p:blipFill>
        <p:spPr>
          <a:xfrm>
            <a:off x="4238883" y="-58591"/>
            <a:ext cx="5250860" cy="5202091"/>
          </a:xfrm>
          <a:prstGeom prst="rect">
            <a:avLst/>
          </a:prstGeom>
        </p:spPr>
      </p:pic>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Glädje</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1915879"/>
          </a:xfrm>
          <a:prstGeom prst="rect">
            <a:avLst/>
          </a:prstGeom>
          <a:noFill/>
          <a:ln>
            <a:noFill/>
          </a:ln>
        </p:spPr>
        <p:txBody>
          <a:bodyPr spcFirstLastPara="1" wrap="square" lIns="68575" tIns="34275" rIns="68575" bIns="34275" anchor="t" anchorCtr="0">
            <a:spAutoFit/>
          </a:bodyPr>
          <a:lstStyle/>
          <a:p>
            <a:pPr marL="0" indent="0">
              <a:buFont typeface="Arial" panose="020B0604020202020204" pitchFamily="34" charset="0"/>
              <a:buNone/>
            </a:pPr>
            <a:r>
              <a:rPr lang="sv-SE" sz="2000" dirty="0">
                <a:latin typeface="Montserrat" panose="00000500000000000000" pitchFamily="2" charset="0"/>
              </a:rPr>
              <a:t>Glädje är den känsla vi alla bidrar med i vår förening. </a:t>
            </a:r>
          </a:p>
          <a:p>
            <a:pPr marL="0" indent="0">
              <a:buFont typeface="Arial" panose="020B0604020202020204" pitchFamily="34" charset="0"/>
              <a:buNone/>
            </a:pPr>
            <a:r>
              <a:rPr lang="sv-SE" sz="2000" dirty="0">
                <a:latin typeface="Montserrat" panose="00000500000000000000" pitchFamily="2" charset="0"/>
              </a:rPr>
              <a:t>Vår glädje kommer från passion till sporten, från lekfullhet och härlig energi.</a:t>
            </a:r>
          </a:p>
          <a:p>
            <a:pPr marL="0" indent="0">
              <a:buFont typeface="Arial" panose="020B0604020202020204" pitchFamily="34" charset="0"/>
              <a:buNone/>
            </a:pPr>
            <a:endParaRPr lang="sv-SE" sz="2000" dirty="0"/>
          </a:p>
        </p:txBody>
      </p:sp>
      <p:pic>
        <p:nvPicPr>
          <p:cNvPr id="47" name="Google Shape;47;p10"/>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extLst>
      <p:ext uri="{BB962C8B-B14F-4D97-AF65-F5344CB8AC3E}">
        <p14:creationId xmlns:p14="http://schemas.microsoft.com/office/powerpoint/2010/main" val="180699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3" name="Bildobjekt 2" descr="Kvinnor håller hand">
            <a:extLst>
              <a:ext uri="{FF2B5EF4-FFF2-40B4-BE49-F238E27FC236}">
                <a16:creationId xmlns:a16="http://schemas.microsoft.com/office/drawing/2014/main" id="{AB57DB2B-E1AC-108E-C4C0-409ADB8E7A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3845" y="0"/>
            <a:ext cx="7237400" cy="5143500"/>
          </a:xfrm>
          <a:prstGeom prst="rect">
            <a:avLst/>
          </a:prstGeom>
        </p:spPr>
      </p:pic>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Gemenskap</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1608102"/>
          </a:xfrm>
          <a:prstGeom prst="rect">
            <a:avLst/>
          </a:prstGeom>
          <a:noFill/>
          <a:ln>
            <a:noFill/>
          </a:ln>
        </p:spPr>
        <p:txBody>
          <a:bodyPr spcFirstLastPara="1" wrap="square" lIns="68575" tIns="34275" rIns="68575" bIns="34275" anchor="t" anchorCtr="0">
            <a:spAutoFit/>
          </a:bodyPr>
          <a:lstStyle/>
          <a:p>
            <a:pPr marL="0" indent="0">
              <a:buFont typeface="Arial" panose="020B0604020202020204" pitchFamily="34" charset="0"/>
              <a:buNone/>
            </a:pPr>
            <a:r>
              <a:rPr lang="sv-SE" sz="2000" dirty="0">
                <a:latin typeface="Montserrat" panose="00000500000000000000" pitchFamily="2" charset="0"/>
              </a:rPr>
              <a:t>Vi utvecklar gemenskap genom att vara inkluderande och generösa mot varandra och där jämlikhet genomsyrar allt vi gör.</a:t>
            </a:r>
          </a:p>
          <a:p>
            <a:pPr marL="0" indent="0">
              <a:buFont typeface="Arial" panose="020B0604020202020204" pitchFamily="34" charset="0"/>
              <a:buNone/>
            </a:pPr>
            <a:endParaRPr lang="sv-SE" sz="2000" dirty="0"/>
          </a:p>
        </p:txBody>
      </p:sp>
      <p:pic>
        <p:nvPicPr>
          <p:cNvPr id="47" name="Google Shape;47;p10"/>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extLst>
      <p:ext uri="{BB962C8B-B14F-4D97-AF65-F5344CB8AC3E}">
        <p14:creationId xmlns:p14="http://schemas.microsoft.com/office/powerpoint/2010/main" val="79694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1"/>
          <p:cNvSpPr txBox="1"/>
          <p:nvPr/>
        </p:nvSpPr>
        <p:spPr>
          <a:xfrm>
            <a:off x="42864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r" rtl="0">
              <a:spcBef>
                <a:spcPts val="0"/>
              </a:spcBef>
              <a:spcAft>
                <a:spcPts val="1200"/>
              </a:spcAft>
              <a:buNone/>
            </a:pPr>
            <a:r>
              <a:rPr lang="sv-SE" sz="2400" b="1" dirty="0">
                <a:solidFill>
                  <a:srgbClr val="326295"/>
                </a:solidFill>
                <a:latin typeface="Montserrat"/>
                <a:ea typeface="Montserrat"/>
                <a:cs typeface="Montserrat"/>
                <a:sym typeface="Montserrat"/>
              </a:rPr>
              <a:t>Verksamhetsidé</a:t>
            </a:r>
          </a:p>
        </p:txBody>
      </p:sp>
      <p:sp>
        <p:nvSpPr>
          <p:cNvPr id="54" name="Google Shape;54;p11"/>
          <p:cNvSpPr txBox="1"/>
          <p:nvPr/>
        </p:nvSpPr>
        <p:spPr>
          <a:xfrm>
            <a:off x="4791000" y="630000"/>
            <a:ext cx="4276800" cy="3023874"/>
          </a:xfrm>
          <a:prstGeom prst="rect">
            <a:avLst/>
          </a:prstGeom>
          <a:noFill/>
          <a:ln>
            <a:noFill/>
          </a:ln>
        </p:spPr>
        <p:txBody>
          <a:bodyPr spcFirstLastPara="1" wrap="square" lIns="68575" tIns="34275" rIns="68575" bIns="34275" anchor="t" anchorCtr="0">
            <a:spAutoFit/>
          </a:bodyPr>
          <a:lstStyle/>
          <a:p>
            <a:pPr marL="0" lvl="0" indent="0" algn="r" rtl="0">
              <a:lnSpc>
                <a:spcPct val="150000"/>
              </a:lnSpc>
              <a:spcBef>
                <a:spcPts val="0"/>
              </a:spcBef>
              <a:spcAft>
                <a:spcPts val="0"/>
              </a:spcAft>
              <a:buSzPts val="1100"/>
              <a:buNone/>
            </a:pPr>
            <a:r>
              <a:rPr lang="sv-SE" sz="1600" dirty="0">
                <a:solidFill>
                  <a:srgbClr val="000000"/>
                </a:solidFill>
                <a:latin typeface="Montserrat"/>
                <a:ea typeface="Montserrat"/>
                <a:cs typeface="Montserrat"/>
                <a:sym typeface="Montserrat"/>
              </a:rPr>
              <a:t>Sigtuna IF står för utveckling genom glädje och gemenskap där alla människors lika värde respekteras och tas tillvara. </a:t>
            </a:r>
          </a:p>
          <a:p>
            <a:pPr marL="0" lvl="0" indent="0" algn="r" rtl="0">
              <a:lnSpc>
                <a:spcPct val="150000"/>
              </a:lnSpc>
              <a:spcBef>
                <a:spcPts val="0"/>
              </a:spcBef>
              <a:spcAft>
                <a:spcPts val="0"/>
              </a:spcAft>
              <a:buSzPts val="1100"/>
              <a:buNone/>
            </a:pPr>
            <a:r>
              <a:rPr lang="sv-SE" sz="1600" dirty="0">
                <a:solidFill>
                  <a:srgbClr val="000000"/>
                </a:solidFill>
                <a:latin typeface="Montserrat"/>
                <a:ea typeface="Montserrat"/>
                <a:cs typeface="Montserrat"/>
                <a:sym typeface="Montserrat"/>
              </a:rPr>
              <a:t>Sigtuna IF:s mål är att erbjuda idrott till så många som möjligt och så länge som möjligt. Verksamheten skall präglas av lekfullhet och generositet.</a:t>
            </a:r>
          </a:p>
        </p:txBody>
      </p:sp>
      <p:pic>
        <p:nvPicPr>
          <p:cNvPr id="3" name="Bildobjekt 2">
            <a:extLst>
              <a:ext uri="{FF2B5EF4-FFF2-40B4-BE49-F238E27FC236}">
                <a16:creationId xmlns:a16="http://schemas.microsoft.com/office/drawing/2014/main" id="{1C71CB13-C096-2C47-4709-0925C58E600A}"/>
              </a:ext>
            </a:extLst>
          </p:cNvPr>
          <p:cNvPicPr>
            <a:picLocks noChangeAspect="1"/>
          </p:cNvPicPr>
          <p:nvPr/>
        </p:nvPicPr>
        <p:blipFill>
          <a:blip r:embed="rId3"/>
          <a:stretch>
            <a:fillRect/>
          </a:stretch>
        </p:blipFill>
        <p:spPr>
          <a:xfrm>
            <a:off x="-1143798" y="1599705"/>
            <a:ext cx="5715798" cy="3543795"/>
          </a:xfrm>
          <a:prstGeom prst="rect">
            <a:avLst/>
          </a:prstGeom>
        </p:spPr>
      </p:pic>
    </p:spTree>
    <p:extLst>
      <p:ext uri="{BB962C8B-B14F-4D97-AF65-F5344CB8AC3E}">
        <p14:creationId xmlns:p14="http://schemas.microsoft.com/office/powerpoint/2010/main" val="250203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Innebandyspelaren</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3393206"/>
          </a:xfrm>
          <a:prstGeom prst="rect">
            <a:avLst/>
          </a:prstGeom>
          <a:noFill/>
          <a:ln>
            <a:noFill/>
          </a:ln>
        </p:spPr>
        <p:txBody>
          <a:bodyPr spcFirstLastPara="1" wrap="square" lIns="68575" tIns="34275" rIns="68575" bIns="34275" anchor="t" anchorCtr="0">
            <a:spAutoFit/>
          </a:bodyPr>
          <a:lstStyle/>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Teknik med klubba </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Balans </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Fart </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Timing </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Öva hemma </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Skott</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Pass</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Försvara och anfalla tillsammans</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Tävla om allt </a:t>
            </a:r>
            <a:endParaRPr sz="1600" dirty="0">
              <a:solidFill>
                <a:srgbClr val="000000"/>
              </a:solidFill>
              <a:latin typeface="Montserrat"/>
              <a:ea typeface="Montserrat"/>
              <a:cs typeface="Montserrat"/>
              <a:sym typeface="Montserrat"/>
            </a:endParaRPr>
          </a:p>
        </p:txBody>
      </p:sp>
      <p:pic>
        <p:nvPicPr>
          <p:cNvPr id="47" name="Google Shape;47;p10"/>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pic>
        <p:nvPicPr>
          <p:cNvPr id="3" name="Bildobjekt 2" descr="En bild som visar person, utomhus, sport, spelare&#10;&#10;Automatiskt genererad beskrivning">
            <a:extLst>
              <a:ext uri="{FF2B5EF4-FFF2-40B4-BE49-F238E27FC236}">
                <a16:creationId xmlns:a16="http://schemas.microsoft.com/office/drawing/2014/main" id="{94DCCDB3-84C6-FC39-9E81-5F8A1DAB3F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0"/>
            <a:ext cx="5893781" cy="5142857"/>
          </a:xfrm>
          <a:prstGeom prst="rect">
            <a:avLst/>
          </a:prstGeom>
        </p:spPr>
      </p:pic>
    </p:spTree>
    <p:extLst>
      <p:ext uri="{BB962C8B-B14F-4D97-AF65-F5344CB8AC3E}">
        <p14:creationId xmlns:p14="http://schemas.microsoft.com/office/powerpoint/2010/main" val="293338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Målvakten</a:t>
            </a:r>
            <a:endParaRPr sz="2400" b="1" dirty="0">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3300873"/>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Alltid lyfta fram målvakten</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Ta fram övningar som även ger bra utväxling för målvakten</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En ledare jobbar specifikt med målvakterna i varje lag</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Ta hjälp av de äldre målvakterna i klubben att komma ner och köra träningar för målvakterna</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latin typeface="Montserrat"/>
                <a:ea typeface="Montserrat"/>
                <a:cs typeface="Montserrat"/>
                <a:sym typeface="Montserrat"/>
              </a:rPr>
              <a:t>Ta hjälp av extern målvaktstränare i samråd med sportchef/styrelse</a:t>
            </a:r>
          </a:p>
        </p:txBody>
      </p:sp>
      <p:pic>
        <p:nvPicPr>
          <p:cNvPr id="47" name="Google Shape;47;p10"/>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grpSp>
        <p:nvGrpSpPr>
          <p:cNvPr id="2" name="Grupp 1">
            <a:extLst>
              <a:ext uri="{FF2B5EF4-FFF2-40B4-BE49-F238E27FC236}">
                <a16:creationId xmlns:a16="http://schemas.microsoft.com/office/drawing/2014/main" id="{2DED677C-5F0D-2F9D-3D6B-66FD21C76A4A}"/>
              </a:ext>
            </a:extLst>
          </p:cNvPr>
          <p:cNvGrpSpPr/>
          <p:nvPr/>
        </p:nvGrpSpPr>
        <p:grpSpPr>
          <a:xfrm>
            <a:off x="5607732" y="-1"/>
            <a:ext cx="3536268" cy="5227721"/>
            <a:chOff x="5607732" y="-1"/>
            <a:chExt cx="3536268" cy="5227721"/>
          </a:xfrm>
        </p:grpSpPr>
        <p:pic>
          <p:nvPicPr>
            <p:cNvPr id="6" name="Bildobjekt 5">
              <a:extLst>
                <a:ext uri="{FF2B5EF4-FFF2-40B4-BE49-F238E27FC236}">
                  <a16:creationId xmlns:a16="http://schemas.microsoft.com/office/drawing/2014/main" id="{ACCD0EF1-C872-52BC-1361-F19AD3F9E1B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07732" y="-1"/>
              <a:ext cx="3536268" cy="5227721"/>
            </a:xfrm>
            <a:prstGeom prst="rect">
              <a:avLst/>
            </a:prstGeom>
          </p:spPr>
        </p:pic>
        <p:sp>
          <p:nvSpPr>
            <p:cNvPr id="7" name="Rektangel: rundade hörn 6">
              <a:extLst>
                <a:ext uri="{FF2B5EF4-FFF2-40B4-BE49-F238E27FC236}">
                  <a16:creationId xmlns:a16="http://schemas.microsoft.com/office/drawing/2014/main" id="{25E15BDE-5057-A167-9D67-1F3A1E110A8B}"/>
                </a:ext>
              </a:extLst>
            </p:cNvPr>
            <p:cNvSpPr/>
            <p:nvPr/>
          </p:nvSpPr>
          <p:spPr>
            <a:xfrm>
              <a:off x="6205358" y="2280436"/>
              <a:ext cx="342900" cy="4939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a:p>
          </p:txBody>
        </p:sp>
      </p:grpSp>
      <p:pic>
        <p:nvPicPr>
          <p:cNvPr id="9" name="Google Shape;47;p10">
            <a:extLst>
              <a:ext uri="{FF2B5EF4-FFF2-40B4-BE49-F238E27FC236}">
                <a16:creationId xmlns:a16="http://schemas.microsoft.com/office/drawing/2014/main" id="{4E09E5DA-AD14-596A-4CB0-7B1E5E723F28}"/>
              </a:ext>
            </a:extLst>
          </p:cNvPr>
          <p:cNvPicPr preferRelativeResize="0"/>
          <p:nvPr/>
        </p:nvPicPr>
        <p:blipFill rotWithShape="1">
          <a:blip r:embed="rId3">
            <a:alphaModFix/>
          </a:blip>
          <a:srcRect l="29502" t="27132" r="29304" b="27096"/>
          <a:stretch/>
        </p:blipFill>
        <p:spPr>
          <a:xfrm>
            <a:off x="8685999" y="4643094"/>
            <a:ext cx="381801" cy="424207"/>
          </a:xfrm>
          <a:prstGeom prst="rect">
            <a:avLst/>
          </a:prstGeom>
          <a:noFill/>
          <a:ln>
            <a:noFill/>
          </a:ln>
        </p:spPr>
      </p:pic>
    </p:spTree>
    <p:extLst>
      <p:ext uri="{BB962C8B-B14F-4D97-AF65-F5344CB8AC3E}">
        <p14:creationId xmlns:p14="http://schemas.microsoft.com/office/powerpoint/2010/main" val="244625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2" name="Google Shape;82;p15"/>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Matcher</a:t>
            </a:r>
            <a:endParaRPr sz="2400" b="1" dirty="0">
              <a:solidFill>
                <a:srgbClr val="326295"/>
              </a:solidFill>
              <a:latin typeface="Montserrat"/>
              <a:ea typeface="Montserrat"/>
              <a:cs typeface="Montserrat"/>
              <a:sym typeface="Montserrat"/>
            </a:endParaRPr>
          </a:p>
        </p:txBody>
      </p:sp>
      <p:sp>
        <p:nvSpPr>
          <p:cNvPr id="83" name="Google Shape;83;p15"/>
          <p:cNvSpPr txBox="1"/>
          <p:nvPr/>
        </p:nvSpPr>
        <p:spPr>
          <a:xfrm>
            <a:off x="76200" y="630000"/>
            <a:ext cx="4276800" cy="3947204"/>
          </a:xfrm>
          <a:prstGeom prst="rect">
            <a:avLst/>
          </a:prstGeom>
          <a:noFill/>
          <a:ln>
            <a:noFill/>
          </a:ln>
        </p:spPr>
        <p:txBody>
          <a:bodyPr spcFirstLastPara="1" wrap="square" lIns="68575" tIns="34275" rIns="68575" bIns="34275" anchor="t" anchorCtr="0">
            <a:spAutoFit/>
          </a:bodyPr>
          <a:lstStyle/>
          <a:p>
            <a:pPr marL="457200" lvl="0" indent="-273050" algn="l" rtl="0">
              <a:spcBef>
                <a:spcPts val="600"/>
              </a:spcBef>
              <a:spcAft>
                <a:spcPts val="600"/>
              </a:spcAft>
              <a:buClr>
                <a:srgbClr val="85754E"/>
              </a:buClr>
              <a:buSzPts val="700"/>
              <a:buFont typeface="Montserrat"/>
              <a:buChar char="★"/>
            </a:pPr>
            <a:r>
              <a:rPr lang="sv-SE" sz="1200" b="1" dirty="0">
                <a:solidFill>
                  <a:srgbClr val="000000"/>
                </a:solidFill>
                <a:latin typeface="Montserrat"/>
                <a:ea typeface="Montserrat"/>
                <a:cs typeface="Montserrat"/>
                <a:sym typeface="Montserrat"/>
              </a:rPr>
              <a:t>Lag uttagning</a:t>
            </a:r>
          </a:p>
          <a:p>
            <a:pPr marL="447675" lvl="1" indent="-354013">
              <a:spcBef>
                <a:spcPts val="600"/>
              </a:spcBef>
              <a:spcAft>
                <a:spcPts val="600"/>
              </a:spcAft>
              <a:buClr>
                <a:srgbClr val="85754E"/>
              </a:buClr>
              <a:buSzPts val="700"/>
              <a:tabLst>
                <a:tab pos="538163" algn="l"/>
              </a:tabLst>
            </a:pPr>
            <a:r>
              <a:rPr lang="sv-SE" sz="1200" dirty="0">
                <a:solidFill>
                  <a:srgbClr val="000000"/>
                </a:solidFill>
                <a:latin typeface="Montserrat"/>
                <a:ea typeface="Montserrat"/>
                <a:cs typeface="Montserrat"/>
                <a:sym typeface="Montserrat"/>
              </a:rPr>
              <a:t>	</a:t>
            </a:r>
            <a:r>
              <a:rPr lang="sv-SE" sz="1200" dirty="0">
                <a:latin typeface="Montserrat"/>
                <a:sym typeface="Montserrat"/>
              </a:rPr>
              <a:t>Alla ska få chansen att spela lika många matcher, överskrider antal spelare så premieras tränings närvaro och insats på träning, 50 % tränings närvaro insats – spel ca 50 % </a:t>
            </a:r>
          </a:p>
          <a:p>
            <a:pPr marL="457200" lvl="0" indent="-273050" algn="l" rtl="0">
              <a:spcBef>
                <a:spcPts val="600"/>
              </a:spcBef>
              <a:spcAft>
                <a:spcPts val="600"/>
              </a:spcAft>
              <a:buClr>
                <a:srgbClr val="85754E"/>
              </a:buClr>
              <a:buSzPts val="700"/>
              <a:buFont typeface="Montserrat"/>
              <a:buChar char="★"/>
            </a:pPr>
            <a:r>
              <a:rPr lang="sv-SE" sz="1200" b="1" dirty="0">
                <a:solidFill>
                  <a:srgbClr val="000000"/>
                </a:solidFill>
                <a:latin typeface="Montserrat"/>
                <a:ea typeface="Montserrat"/>
                <a:cs typeface="Montserrat"/>
                <a:sym typeface="Montserrat"/>
              </a:rPr>
              <a:t>Nivåanpassning</a:t>
            </a:r>
          </a:p>
          <a:p>
            <a:pPr marL="447675" lvl="1">
              <a:spcBef>
                <a:spcPts val="600"/>
              </a:spcBef>
              <a:spcAft>
                <a:spcPts val="600"/>
              </a:spcAft>
              <a:buClr>
                <a:srgbClr val="85754E"/>
              </a:buClr>
              <a:buSzPts val="700"/>
            </a:pPr>
            <a:r>
              <a:rPr lang="sv-SE" sz="1200" dirty="0">
                <a:latin typeface="Montserrat"/>
                <a:sym typeface="Montserrat"/>
              </a:rPr>
              <a:t>Kan ske för att alla ska kunna öva sig på så många saker som möjligt på den nivå de befinner sig just nu. </a:t>
            </a:r>
          </a:p>
          <a:p>
            <a:pPr marL="457200" lvl="0" indent="-273050" algn="l" rtl="0">
              <a:spcBef>
                <a:spcPts val="600"/>
              </a:spcBef>
              <a:spcAft>
                <a:spcPts val="600"/>
              </a:spcAft>
              <a:buClr>
                <a:srgbClr val="85754E"/>
              </a:buClr>
              <a:buSzPts val="700"/>
              <a:buFont typeface="Montserrat"/>
              <a:buChar char="★"/>
            </a:pPr>
            <a:r>
              <a:rPr lang="sv-SE" sz="1200" b="1" dirty="0">
                <a:solidFill>
                  <a:srgbClr val="000000"/>
                </a:solidFill>
                <a:latin typeface="Montserrat"/>
                <a:ea typeface="Montserrat"/>
                <a:cs typeface="Montserrat"/>
                <a:sym typeface="Montserrat"/>
              </a:rPr>
              <a:t>Toppning</a:t>
            </a:r>
          </a:p>
          <a:p>
            <a:pPr marL="447675" lvl="1">
              <a:spcBef>
                <a:spcPts val="600"/>
              </a:spcBef>
              <a:spcAft>
                <a:spcPts val="600"/>
              </a:spcAft>
              <a:buClr>
                <a:srgbClr val="85754E"/>
              </a:buClr>
              <a:buSzPts val="700"/>
            </a:pPr>
            <a:r>
              <a:rPr lang="sv-SE" sz="1200" dirty="0">
                <a:latin typeface="Montserrat"/>
                <a:ea typeface="Montserrat"/>
                <a:cs typeface="Montserrat"/>
                <a:sym typeface="Montserrat"/>
              </a:rPr>
              <a:t>S</a:t>
            </a:r>
            <a:r>
              <a:rPr lang="sv-SE" sz="1200" dirty="0">
                <a:solidFill>
                  <a:srgbClr val="000000"/>
                </a:solidFill>
                <a:latin typeface="Montserrat"/>
                <a:ea typeface="Montserrat"/>
                <a:cs typeface="Montserrat"/>
                <a:sym typeface="Montserrat"/>
              </a:rPr>
              <a:t>ker först på juniornivå dvs att vi spelar för att vinna matcher genom att kombinera spelares färdigheter och utvecklingsnivå. Före denna nivå kan nivåanpassning ske för utveckling av spelare i olika matchsituationer vilket inte är toppning.</a:t>
            </a:r>
          </a:p>
        </p:txBody>
      </p:sp>
      <p:pic>
        <p:nvPicPr>
          <p:cNvPr id="84" name="Google Shape;84;p15"/>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pic>
        <p:nvPicPr>
          <p:cNvPr id="3" name="Bildobjekt 2" descr="En bild som visar tennis-, sport, plan, friidrott&#10;&#10;Automatiskt genererad beskrivning">
            <a:extLst>
              <a:ext uri="{FF2B5EF4-FFF2-40B4-BE49-F238E27FC236}">
                <a16:creationId xmlns:a16="http://schemas.microsoft.com/office/drawing/2014/main" id="{7A98BDC2-9E5A-95FF-1DA7-F94CC1A60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5788" y="0"/>
            <a:ext cx="9064024"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28082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Coach på match</a:t>
            </a:r>
            <a:endParaRPr sz="2400" b="1" dirty="0">
              <a:solidFill>
                <a:srgbClr val="326295"/>
              </a:solidFill>
              <a:latin typeface="Montserrat"/>
              <a:ea typeface="Montserrat"/>
              <a:cs typeface="Montserrat"/>
              <a:sym typeface="Montserrat"/>
            </a:endParaRPr>
          </a:p>
        </p:txBody>
      </p:sp>
      <p:sp>
        <p:nvSpPr>
          <p:cNvPr id="31" name="Google Shape;31;p8"/>
          <p:cNvSpPr txBox="1"/>
          <p:nvPr/>
        </p:nvSpPr>
        <p:spPr>
          <a:xfrm>
            <a:off x="280820" y="630000"/>
            <a:ext cx="5564690" cy="3639428"/>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Enkelt sagt ska tränarna/ coacherna ta fram så många kompletta innebandyspelare med  ”stor verktygslåda” som möjligt till juniortränarna</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Coacher uppmuntrar barnen att utöva det som tränats på träning på match, ingen detaljcoachning, barnen lär sig bäst genom att göra fel och rätt och själva komma underfund med vad som fungerar.</a:t>
            </a:r>
          </a:p>
          <a:p>
            <a:pPr marL="171450" lvl="0" indent="-171450" algn="l" rtl="0">
              <a:spcBef>
                <a:spcPts val="600"/>
              </a:spcBef>
              <a:spcAft>
                <a:spcPts val="600"/>
              </a:spcAft>
              <a:buSzPts val="1100"/>
              <a:buFont typeface="Arial" panose="020B0604020202020204" pitchFamily="34" charset="0"/>
              <a:buChar char="•"/>
            </a:pPr>
            <a:r>
              <a:rPr lang="sv-SE" sz="1600" dirty="0">
                <a:highlight>
                  <a:srgbClr val="FFFFFF"/>
                </a:highlight>
                <a:latin typeface="Montserrat"/>
                <a:ea typeface="Montserrat"/>
                <a:cs typeface="Montserrat"/>
                <a:sym typeface="Montserrat"/>
              </a:rPr>
              <a:t>Coachningen sker med spelarna i båset och i periodvila. Ej genom ”styra” spelet på plan.</a:t>
            </a:r>
            <a:endParaRPr lang="sv-SE" sz="1600" dirty="0">
              <a:solidFill>
                <a:srgbClr val="000000"/>
              </a:solidFill>
              <a:highlight>
                <a:srgbClr val="FFFFFF"/>
              </a:highlight>
              <a:latin typeface="Montserrat"/>
              <a:ea typeface="Montserrat"/>
              <a:cs typeface="Montserrat"/>
              <a:sym typeface="Montserrat"/>
            </a:endParaRP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Vi spelar självklart för vinst men spelarutvecklingen går först. </a:t>
            </a:r>
          </a:p>
        </p:txBody>
      </p:sp>
    </p:spTree>
    <p:extLst>
      <p:ext uri="{BB962C8B-B14F-4D97-AF65-F5344CB8AC3E}">
        <p14:creationId xmlns:p14="http://schemas.microsoft.com/office/powerpoint/2010/main" val="85769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3678585"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rtl="0">
              <a:spcBef>
                <a:spcPts val="0"/>
              </a:spcBef>
              <a:spcAft>
                <a:spcPts val="1200"/>
              </a:spcAft>
              <a:buNone/>
            </a:pPr>
            <a:r>
              <a:rPr lang="en" sz="2400" b="1" dirty="0">
                <a:solidFill>
                  <a:srgbClr val="326295"/>
                </a:solidFill>
                <a:latin typeface="Montserrat"/>
                <a:ea typeface="Montserrat"/>
                <a:cs typeface="Montserrat"/>
                <a:sym typeface="Montserrat"/>
              </a:rPr>
              <a:t>Innehåll</a:t>
            </a:r>
            <a:endParaRPr sz="2400" b="1" dirty="0">
              <a:solidFill>
                <a:srgbClr val="326295"/>
              </a:solidFill>
              <a:latin typeface="Montserrat"/>
              <a:ea typeface="Montserrat"/>
              <a:cs typeface="Montserrat"/>
              <a:sym typeface="Montserrat"/>
            </a:endParaRPr>
          </a:p>
        </p:txBody>
      </p:sp>
      <p:sp>
        <p:nvSpPr>
          <p:cNvPr id="25" name="Google Shape;25;p7"/>
          <p:cNvSpPr txBox="1"/>
          <p:nvPr/>
        </p:nvSpPr>
        <p:spPr>
          <a:xfrm>
            <a:off x="3678585" y="582048"/>
            <a:ext cx="6073254" cy="2285211"/>
          </a:xfrm>
          <a:prstGeom prst="rect">
            <a:avLst/>
          </a:prstGeom>
          <a:noFill/>
          <a:ln>
            <a:noFill/>
          </a:ln>
        </p:spPr>
        <p:txBody>
          <a:bodyPr spcFirstLastPara="1" wrap="square" lIns="68575" tIns="34275" rIns="68575" bIns="34275" anchor="t" anchorCtr="0">
            <a:spAutoFit/>
          </a:bodyPr>
          <a:lstStyle/>
          <a:p>
            <a:pPr marL="285750" indent="-285750">
              <a:buFont typeface="Arial" panose="020B0604020202020204" pitchFamily="34" charset="0"/>
              <a:buChar char="•"/>
            </a:pPr>
            <a:r>
              <a:rPr lang="sv-SE" sz="1800" dirty="0">
                <a:latin typeface="Montserrat" panose="00000500000000000000" pitchFamily="2" charset="0"/>
              </a:rPr>
              <a:t>Organisation</a:t>
            </a:r>
          </a:p>
          <a:p>
            <a:pPr marL="285750" indent="-285750">
              <a:buFont typeface="Arial" panose="020B0604020202020204" pitchFamily="34" charset="0"/>
              <a:buChar char="•"/>
            </a:pPr>
            <a:r>
              <a:rPr lang="sv-SE" sz="1800" dirty="0">
                <a:latin typeface="Montserrat" panose="00000500000000000000" pitchFamily="2" charset="0"/>
              </a:rPr>
              <a:t>Utbildningsplan</a:t>
            </a:r>
          </a:p>
          <a:p>
            <a:pPr marL="285750" indent="-285750">
              <a:buFont typeface="Arial" panose="020B0604020202020204" pitchFamily="34" charset="0"/>
              <a:buChar char="•"/>
            </a:pPr>
            <a:r>
              <a:rPr lang="sv-SE" sz="1800" dirty="0">
                <a:latin typeface="Montserrat" panose="00000500000000000000" pitchFamily="2" charset="0"/>
              </a:rPr>
              <a:t>Träningar </a:t>
            </a:r>
          </a:p>
          <a:p>
            <a:pPr marL="285750" indent="-285750">
              <a:buFont typeface="Arial" panose="020B0604020202020204" pitchFamily="34" charset="0"/>
              <a:buChar char="•"/>
            </a:pPr>
            <a:r>
              <a:rPr lang="sv-SE" sz="1800" dirty="0">
                <a:latin typeface="Montserrat" panose="00000500000000000000" pitchFamily="2" charset="0"/>
              </a:rPr>
              <a:t>Matcher </a:t>
            </a:r>
          </a:p>
          <a:p>
            <a:pPr marL="285750" indent="-285750">
              <a:buFont typeface="Arial" panose="020B0604020202020204" pitchFamily="34" charset="0"/>
              <a:buChar char="•"/>
            </a:pPr>
            <a:r>
              <a:rPr lang="sv-SE" sz="1800" dirty="0">
                <a:latin typeface="Montserrat" panose="00000500000000000000" pitchFamily="2" charset="0"/>
              </a:rPr>
              <a:t>Klubbens prioriteringar </a:t>
            </a:r>
          </a:p>
          <a:p>
            <a:pPr marL="285750" indent="-285750">
              <a:buFont typeface="Arial" panose="020B0604020202020204" pitchFamily="34" charset="0"/>
              <a:buChar char="•"/>
            </a:pPr>
            <a:r>
              <a:rPr lang="sv-SE" sz="1800" dirty="0">
                <a:latin typeface="Montserrat" panose="00000500000000000000" pitchFamily="2" charset="0"/>
              </a:rPr>
              <a:t>Nivåer , Lagtillhörighet </a:t>
            </a:r>
          </a:p>
          <a:p>
            <a:pPr marL="285750" indent="-285750">
              <a:buFont typeface="Arial" panose="020B0604020202020204" pitchFamily="34" charset="0"/>
              <a:buChar char="•"/>
            </a:pPr>
            <a:r>
              <a:rPr lang="sv-SE" sz="1800" dirty="0">
                <a:latin typeface="Montserrat" panose="00000500000000000000" pitchFamily="2" charset="0"/>
              </a:rPr>
              <a:t>Sponsorer  </a:t>
            </a:r>
          </a:p>
          <a:p>
            <a:pPr marL="285750" indent="-285750">
              <a:buFont typeface="Arial" panose="020B0604020202020204" pitchFamily="34" charset="0"/>
              <a:buChar char="•"/>
            </a:pPr>
            <a:r>
              <a:rPr lang="sv-SE" sz="1800" dirty="0">
                <a:latin typeface="Montserrat" panose="00000500000000000000" pitchFamily="2" charset="0"/>
              </a:rPr>
              <a:t>Förväntningar på föräldrar</a:t>
            </a:r>
          </a:p>
        </p:txBody>
      </p:sp>
    </p:spTree>
    <p:extLst>
      <p:ext uri="{BB962C8B-B14F-4D97-AF65-F5344CB8AC3E}">
        <p14:creationId xmlns:p14="http://schemas.microsoft.com/office/powerpoint/2010/main" val="363221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28082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SIF IBK Prioriterar</a:t>
            </a:r>
            <a:endParaRPr sz="2400" b="1" dirty="0">
              <a:solidFill>
                <a:srgbClr val="326295"/>
              </a:solidFill>
              <a:latin typeface="Montserrat"/>
              <a:ea typeface="Montserrat"/>
              <a:cs typeface="Montserrat"/>
              <a:sym typeface="Montserrat"/>
            </a:endParaRPr>
          </a:p>
        </p:txBody>
      </p:sp>
      <p:sp>
        <p:nvSpPr>
          <p:cNvPr id="31" name="Google Shape;31;p8"/>
          <p:cNvSpPr txBox="1"/>
          <p:nvPr/>
        </p:nvSpPr>
        <p:spPr>
          <a:xfrm>
            <a:off x="280820" y="630000"/>
            <a:ext cx="5564690" cy="2315988"/>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Vår värdegrund Utveckling, Glädje och Gemenskap</a:t>
            </a:r>
          </a:p>
          <a:p>
            <a:pPr marL="171450" lvl="0" indent="-171450" algn="l" rtl="0">
              <a:spcBef>
                <a:spcPts val="600"/>
              </a:spcBef>
              <a:spcAft>
                <a:spcPts val="600"/>
              </a:spcAft>
              <a:buSzPts val="1100"/>
              <a:buFont typeface="Arial" panose="020B0604020202020204" pitchFamily="34" charset="0"/>
              <a:buChar char="•"/>
            </a:pPr>
            <a:r>
              <a:rPr lang="sv-SE" sz="1600" dirty="0">
                <a:highlight>
                  <a:srgbClr val="FFFFFF"/>
                </a:highlight>
                <a:latin typeface="Montserrat"/>
                <a:ea typeface="Montserrat"/>
                <a:cs typeface="Montserrat"/>
                <a:sym typeface="Montserrat"/>
              </a:rPr>
              <a:t>Så många som möjligt, så länge som möjligt</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Unga ledare och ledare</a:t>
            </a:r>
          </a:p>
          <a:p>
            <a:pPr marL="171450" lvl="0" indent="-171450" algn="l" rtl="0">
              <a:spcBef>
                <a:spcPts val="600"/>
              </a:spcBef>
              <a:spcAft>
                <a:spcPts val="600"/>
              </a:spcAft>
              <a:buSzPts val="1100"/>
              <a:buFont typeface="Arial" panose="020B0604020202020204" pitchFamily="34" charset="0"/>
              <a:buChar char="•"/>
            </a:pPr>
            <a:r>
              <a:rPr lang="sv-SE" sz="1600" dirty="0">
                <a:highlight>
                  <a:srgbClr val="FFFFFF"/>
                </a:highlight>
                <a:latin typeface="Montserrat"/>
                <a:ea typeface="Montserrat"/>
                <a:cs typeface="Montserrat"/>
                <a:sym typeface="Montserrat"/>
              </a:rPr>
              <a:t>Domare</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Ge spelarna en så stor ”Innebandyverktygslåda” som möjligt till de når Junioråldern. </a:t>
            </a:r>
          </a:p>
        </p:txBody>
      </p:sp>
    </p:spTree>
    <p:extLst>
      <p:ext uri="{BB962C8B-B14F-4D97-AF65-F5344CB8AC3E}">
        <p14:creationId xmlns:p14="http://schemas.microsoft.com/office/powerpoint/2010/main" val="219564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28082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Förväntningar på föräldrar</a:t>
            </a:r>
            <a:endParaRPr sz="2400" b="1" dirty="0">
              <a:solidFill>
                <a:srgbClr val="326295"/>
              </a:solidFill>
              <a:latin typeface="Montserrat"/>
              <a:ea typeface="Montserrat"/>
              <a:cs typeface="Montserrat"/>
              <a:sym typeface="Montserrat"/>
            </a:endParaRPr>
          </a:p>
        </p:txBody>
      </p:sp>
      <p:sp>
        <p:nvSpPr>
          <p:cNvPr id="31" name="Google Shape;31;p8"/>
          <p:cNvSpPr txBox="1"/>
          <p:nvPr/>
        </p:nvSpPr>
        <p:spPr>
          <a:xfrm>
            <a:off x="280820" y="630000"/>
            <a:ext cx="5498188" cy="3793316"/>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Hjälp till med allt runt omkring så tränarna kan fokusera på träningar och matcher, t.ex. bygga sarg</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Uppmuntra barnen att ge allt, komma i tid, delta aktivt, hjälpa varandra</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Förbered barnen med rätt mat, vila, sömn, rätt utrustning och skolan går först</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Uppför dig efter våra värderingar låt domarna döma på matcher de är barn under inskolning precis som ditt.</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Klubben är alla vi, ska något hända så måste vi göra det själva.</a:t>
            </a:r>
          </a:p>
        </p:txBody>
      </p:sp>
    </p:spTree>
    <p:extLst>
      <p:ext uri="{BB962C8B-B14F-4D97-AF65-F5344CB8AC3E}">
        <p14:creationId xmlns:p14="http://schemas.microsoft.com/office/powerpoint/2010/main" val="316881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28082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Övrigt</a:t>
            </a:r>
            <a:endParaRPr sz="2400" b="1" dirty="0">
              <a:solidFill>
                <a:srgbClr val="326295"/>
              </a:solidFill>
              <a:latin typeface="Montserrat"/>
              <a:ea typeface="Montserrat"/>
              <a:cs typeface="Montserrat"/>
              <a:sym typeface="Montserrat"/>
            </a:endParaRPr>
          </a:p>
        </p:txBody>
      </p:sp>
      <p:sp>
        <p:nvSpPr>
          <p:cNvPr id="31" name="Google Shape;31;p8"/>
          <p:cNvSpPr txBox="1"/>
          <p:nvPr/>
        </p:nvSpPr>
        <p:spPr>
          <a:xfrm>
            <a:off x="280820" y="630000"/>
            <a:ext cx="5464800" cy="2285211"/>
          </a:xfrm>
          <a:prstGeom prst="rect">
            <a:avLst/>
          </a:prstGeom>
          <a:noFill/>
          <a:ln>
            <a:noFill/>
          </a:ln>
        </p:spPr>
        <p:txBody>
          <a:bodyPr spcFirstLastPara="1" wrap="square" lIns="68575" tIns="34275" rIns="68575" bIns="34275" anchor="t" anchorCtr="0">
            <a:spAutoFit/>
          </a:bodyPr>
          <a:lstStyle/>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Värdegrund med på träningar </a:t>
            </a:r>
          </a:p>
          <a:p>
            <a:pPr marL="358775" lvl="8" indent="-179388" defTabSz="536575">
              <a:lnSpc>
                <a:spcPct val="150000"/>
              </a:lnSpc>
              <a:buSzPts val="1100"/>
              <a:buFont typeface="Arial" panose="020B0604020202020204" pitchFamily="34" charset="0"/>
              <a:buChar char="•"/>
              <a:tabLst>
                <a:tab pos="627063" algn="l"/>
              </a:tabLst>
            </a:pPr>
            <a:r>
              <a:rPr lang="sv-SE" dirty="0">
                <a:solidFill>
                  <a:srgbClr val="000000"/>
                </a:solidFill>
                <a:highlight>
                  <a:srgbClr val="FFFFFF"/>
                </a:highlight>
                <a:latin typeface="Montserrat"/>
                <a:ea typeface="Montserrat"/>
                <a:cs typeface="Montserrat"/>
                <a:sym typeface="Montserrat"/>
              </a:rPr>
              <a:t>Jobba med ”Människan”</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Träna som vi vill spela</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Skapa rutiner för träningarna</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Skapa rutiner för förberedelse för match</a:t>
            </a:r>
          </a:p>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Övningar för att främja samarbete</a:t>
            </a:r>
          </a:p>
        </p:txBody>
      </p:sp>
    </p:spTree>
    <p:extLst>
      <p:ext uri="{BB962C8B-B14F-4D97-AF65-F5344CB8AC3E}">
        <p14:creationId xmlns:p14="http://schemas.microsoft.com/office/powerpoint/2010/main" val="113231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335169"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Spelspråk</a:t>
            </a:r>
            <a:endParaRPr sz="2400" b="1" dirty="0">
              <a:solidFill>
                <a:srgbClr val="326295"/>
              </a:solidFill>
              <a:latin typeface="Montserrat"/>
              <a:ea typeface="Montserrat"/>
              <a:cs typeface="Montserrat"/>
              <a:sym typeface="Montserrat"/>
            </a:endParaRPr>
          </a:p>
        </p:txBody>
      </p:sp>
      <p:sp>
        <p:nvSpPr>
          <p:cNvPr id="98" name="Google Shape;98;p17"/>
          <p:cNvSpPr txBox="1"/>
          <p:nvPr/>
        </p:nvSpPr>
        <p:spPr>
          <a:xfrm>
            <a:off x="335169" y="630006"/>
            <a:ext cx="4276800" cy="3393206"/>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Aktiv spelare</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Andra boll</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Anfallsspel</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Anfallszon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Boxen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Centrallinjen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Dubbla</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Försvarszon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Högt försvar</a:t>
            </a:r>
            <a:endParaRPr sz="1600" dirty="0">
              <a:solidFill>
                <a:schemeClr val="dk1"/>
              </a:solidFill>
              <a:latin typeface="Montserrat"/>
              <a:ea typeface="Montserrat"/>
              <a:cs typeface="Montserrat"/>
              <a:sym typeface="Montserrat"/>
            </a:endParaRPr>
          </a:p>
        </p:txBody>
      </p:sp>
      <p:sp>
        <p:nvSpPr>
          <p:cNvPr id="5" name="Google Shape;98;p17">
            <a:extLst>
              <a:ext uri="{FF2B5EF4-FFF2-40B4-BE49-F238E27FC236}">
                <a16:creationId xmlns:a16="http://schemas.microsoft.com/office/drawing/2014/main" id="{E7D1E62A-E1F0-3BE7-319D-6AE5930440B4}"/>
              </a:ext>
            </a:extLst>
          </p:cNvPr>
          <p:cNvSpPr txBox="1"/>
          <p:nvPr/>
        </p:nvSpPr>
        <p:spPr>
          <a:xfrm>
            <a:off x="4353000" y="630006"/>
            <a:ext cx="4276800" cy="3393206"/>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Kontring</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Låga försvar</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Mittplansförsvar</a:t>
            </a:r>
          </a:p>
          <a:p>
            <a:pPr marL="457200" indent="-273050">
              <a:lnSpc>
                <a:spcPct val="150000"/>
              </a:lnSpc>
              <a:buClr>
                <a:srgbClr val="85754E"/>
              </a:buClr>
              <a:buSzPts val="700"/>
              <a:buFont typeface="Montserrat"/>
              <a:buChar char="★"/>
            </a:pPr>
            <a:r>
              <a:rPr lang="sv-SE" sz="1600" dirty="0">
                <a:solidFill>
                  <a:srgbClr val="000000"/>
                </a:solidFill>
                <a:latin typeface="Montserrat"/>
                <a:ea typeface="Montserrat"/>
                <a:cs typeface="Montserrat"/>
                <a:sym typeface="Montserrat"/>
              </a:rPr>
              <a:t>Nivåanpassning</a:t>
            </a:r>
            <a:endParaRPr lang="sv-SE" sz="1600" dirty="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Omstart/börja om</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Point</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Press</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Slottet</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Uppspel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331977"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Sponsorer</a:t>
            </a:r>
            <a:endParaRPr sz="2400" b="1" dirty="0">
              <a:solidFill>
                <a:srgbClr val="326295"/>
              </a:solidFill>
              <a:latin typeface="Montserrat"/>
              <a:ea typeface="Montserrat"/>
              <a:cs typeface="Montserrat"/>
              <a:sym typeface="Montserrat"/>
            </a:endParaRPr>
          </a:p>
        </p:txBody>
      </p:sp>
      <p:sp>
        <p:nvSpPr>
          <p:cNvPr id="4" name="Google Shape;98;p17">
            <a:extLst>
              <a:ext uri="{FF2B5EF4-FFF2-40B4-BE49-F238E27FC236}">
                <a16:creationId xmlns:a16="http://schemas.microsoft.com/office/drawing/2014/main" id="{34738BBA-9C92-31DA-A359-B41F6639D7A4}"/>
              </a:ext>
            </a:extLst>
          </p:cNvPr>
          <p:cNvSpPr txBox="1"/>
          <p:nvPr/>
        </p:nvSpPr>
        <p:spPr>
          <a:xfrm>
            <a:off x="331977" y="630006"/>
            <a:ext cx="5851413" cy="4131870"/>
          </a:xfrm>
          <a:prstGeom prst="rect">
            <a:avLst/>
          </a:prstGeom>
          <a:noFill/>
          <a:ln>
            <a:noFill/>
          </a:ln>
        </p:spPr>
        <p:txBody>
          <a:bodyPr spcFirstLastPara="1" wrap="square" lIns="68575" tIns="34275" rIns="68575" bIns="34275" anchor="t" anchorCtr="0">
            <a:spAutoFit/>
          </a:bodyPr>
          <a:lstStyle/>
          <a:p>
            <a:pPr marL="184150" lvl="0" algn="l" rtl="0">
              <a:lnSpc>
                <a:spcPct val="150000"/>
              </a:lnSpc>
              <a:spcBef>
                <a:spcPts val="0"/>
              </a:spcBef>
              <a:spcAft>
                <a:spcPts val="0"/>
              </a:spcAft>
              <a:buClr>
                <a:srgbClr val="85754E"/>
              </a:buClr>
              <a:buSzPts val="700"/>
            </a:pPr>
            <a:r>
              <a:rPr lang="sv-SE" sz="1600" u="sng" dirty="0">
                <a:solidFill>
                  <a:srgbClr val="000000"/>
                </a:solidFill>
                <a:latin typeface="Montserrat"/>
                <a:ea typeface="Montserrat"/>
                <a:cs typeface="Montserrat"/>
                <a:sym typeface="Montserrat"/>
              </a:rPr>
              <a:t>Vad är det vi vill sponsra?</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Unga Ledare </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Föreningsutvecklare </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Tränare/ Coacher </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Avlönade  tränare</a:t>
            </a:r>
          </a:p>
          <a:p>
            <a:pPr marL="184150" lvl="0" algn="l" rtl="0">
              <a:lnSpc>
                <a:spcPct val="150000"/>
              </a:lnSpc>
              <a:spcBef>
                <a:spcPts val="0"/>
              </a:spcBef>
              <a:spcAft>
                <a:spcPts val="0"/>
              </a:spcAft>
              <a:buClr>
                <a:srgbClr val="85754E"/>
              </a:buClr>
              <a:buSzPts val="700"/>
            </a:pPr>
            <a:r>
              <a:rPr lang="sv-SE" sz="1600" u="sng" dirty="0">
                <a:solidFill>
                  <a:srgbClr val="000000"/>
                </a:solidFill>
                <a:latin typeface="Montserrat"/>
                <a:ea typeface="Montserrat"/>
                <a:cs typeface="Montserrat"/>
                <a:sym typeface="Montserrat"/>
              </a:rPr>
              <a:t>Hur kan man sponsra?</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Sargsponsorer </a:t>
            </a:r>
          </a:p>
          <a:p>
            <a:pPr marL="457200" lvl="0" indent="-273050" algn="l" rtl="0">
              <a:lnSpc>
                <a:spcPct val="150000"/>
              </a:lnSpc>
              <a:spcBef>
                <a:spcPts val="0"/>
              </a:spcBef>
              <a:spcAft>
                <a:spcPts val="0"/>
              </a:spcAft>
              <a:buClr>
                <a:srgbClr val="85754E"/>
              </a:buClr>
              <a:buSzPts val="700"/>
              <a:buFont typeface="Montserrat"/>
              <a:buChar char="★"/>
            </a:pPr>
            <a:r>
              <a:rPr lang="sv-SE" sz="1600" dirty="0">
                <a:latin typeface="Montserrat"/>
                <a:ea typeface="Montserrat"/>
                <a:cs typeface="Montserrat"/>
                <a:sym typeface="Montserrat"/>
              </a:rPr>
              <a:t>Skylt på väggen i hallen</a:t>
            </a:r>
            <a:endParaRPr lang="sv-SE" sz="1600" dirty="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Banner sponsorer (hemsida)</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Roll </a:t>
            </a:r>
            <a:r>
              <a:rPr lang="sv-SE" sz="1600" dirty="0" err="1">
                <a:solidFill>
                  <a:srgbClr val="000000"/>
                </a:solidFill>
                <a:latin typeface="Montserrat"/>
                <a:ea typeface="Montserrat"/>
                <a:cs typeface="Montserrat"/>
                <a:sym typeface="Montserrat"/>
              </a:rPr>
              <a:t>Ups</a:t>
            </a:r>
            <a:endParaRPr lang="sv-SE" sz="1600" dirty="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Reklam på matchställ</a:t>
            </a:r>
          </a:p>
        </p:txBody>
      </p:sp>
    </p:spTree>
    <p:extLst>
      <p:ext uri="{BB962C8B-B14F-4D97-AF65-F5344CB8AC3E}">
        <p14:creationId xmlns:p14="http://schemas.microsoft.com/office/powerpoint/2010/main" val="253936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331977"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Roller</a:t>
            </a:r>
            <a:endParaRPr sz="2400" b="1" dirty="0">
              <a:solidFill>
                <a:srgbClr val="326295"/>
              </a:solidFill>
              <a:latin typeface="Montserrat"/>
              <a:ea typeface="Montserrat"/>
              <a:cs typeface="Montserrat"/>
              <a:sym typeface="Montserrat"/>
            </a:endParaRPr>
          </a:p>
        </p:txBody>
      </p:sp>
      <p:sp>
        <p:nvSpPr>
          <p:cNvPr id="4" name="Google Shape;98;p17">
            <a:extLst>
              <a:ext uri="{FF2B5EF4-FFF2-40B4-BE49-F238E27FC236}">
                <a16:creationId xmlns:a16="http://schemas.microsoft.com/office/drawing/2014/main" id="{34738BBA-9C92-31DA-A359-B41F6639D7A4}"/>
              </a:ext>
            </a:extLst>
          </p:cNvPr>
          <p:cNvSpPr txBox="1"/>
          <p:nvPr/>
        </p:nvSpPr>
        <p:spPr>
          <a:xfrm>
            <a:off x="331977" y="630006"/>
            <a:ext cx="5851413" cy="413187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Målvaktstränare i varje lag + en i föreningen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Lagledare (</a:t>
            </a:r>
            <a:r>
              <a:rPr lang="sv-SE" sz="1600" dirty="0" err="1">
                <a:solidFill>
                  <a:srgbClr val="000000"/>
                </a:solidFill>
                <a:latin typeface="Montserrat"/>
                <a:ea typeface="Montserrat"/>
                <a:cs typeface="Montserrat"/>
                <a:sym typeface="Montserrat"/>
              </a:rPr>
              <a:t>admin</a:t>
            </a:r>
            <a:r>
              <a:rPr lang="sv-SE" sz="1600" dirty="0">
                <a:solidFill>
                  <a:srgbClr val="000000"/>
                </a:solidFill>
                <a:latin typeface="Montserrat"/>
                <a:ea typeface="Montserrat"/>
                <a:cs typeface="Montserrat"/>
                <a:sym typeface="Montserrat"/>
              </a:rPr>
              <a:t> och logistik utanför plan)</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Tränare (fokus på Innebandyspelaren, träningsupplägg)</a:t>
            </a:r>
          </a:p>
          <a:p>
            <a:pPr marL="457200" lvl="0" indent="-273050" algn="l" rtl="0">
              <a:lnSpc>
                <a:spcPct val="150000"/>
              </a:lnSpc>
              <a:spcBef>
                <a:spcPts val="0"/>
              </a:spcBef>
              <a:spcAft>
                <a:spcPts val="0"/>
              </a:spcAft>
              <a:buClr>
                <a:srgbClr val="85754E"/>
              </a:buClr>
              <a:buSzPts val="700"/>
              <a:buFont typeface="Montserrat"/>
              <a:buChar char="★"/>
            </a:pPr>
            <a:r>
              <a:rPr lang="sv-SE" sz="1600" dirty="0" err="1">
                <a:solidFill>
                  <a:srgbClr val="000000"/>
                </a:solidFill>
                <a:latin typeface="Montserrat"/>
                <a:ea typeface="Montserrat"/>
                <a:cs typeface="Montserrat"/>
                <a:sym typeface="Montserrat"/>
              </a:rPr>
              <a:t>Fystränare</a:t>
            </a:r>
            <a:r>
              <a:rPr lang="sv-SE" sz="1600" dirty="0">
                <a:solidFill>
                  <a:srgbClr val="000000"/>
                </a:solidFill>
                <a:latin typeface="Montserrat"/>
                <a:ea typeface="Montserrat"/>
                <a:cs typeface="Montserrat"/>
                <a:sym typeface="Montserrat"/>
              </a:rPr>
              <a:t> (fokus på Atleten. Fysträning och uppvärmning)</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Ledare (fokus på Människan. Spelarsamtal, beteende mm)</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Kaféansvarig, julmarknad och eventgrupp</a:t>
            </a:r>
          </a:p>
          <a:p>
            <a:pPr marL="457200" lvl="0" indent="-273050" algn="l" rtl="0">
              <a:lnSpc>
                <a:spcPct val="150000"/>
              </a:lnSpc>
              <a:spcBef>
                <a:spcPts val="0"/>
              </a:spcBef>
              <a:spcAft>
                <a:spcPts val="0"/>
              </a:spcAft>
              <a:buClr>
                <a:srgbClr val="85754E"/>
              </a:buClr>
              <a:buSzPts val="700"/>
              <a:buFont typeface="Montserrat"/>
              <a:buChar char="★"/>
            </a:pPr>
            <a:r>
              <a:rPr lang="sv-SE" sz="1600" dirty="0">
                <a:solidFill>
                  <a:srgbClr val="000000"/>
                </a:solidFill>
                <a:latin typeface="Montserrat"/>
                <a:ea typeface="Montserrat"/>
                <a:cs typeface="Montserrat"/>
                <a:sym typeface="Montserrat"/>
              </a:rPr>
              <a:t>Lagkassa, fixa pengar till cuper, sponsring etc.</a:t>
            </a:r>
          </a:p>
          <a:p>
            <a:pPr marL="457200" lvl="0" indent="-273050" algn="l" rtl="0">
              <a:lnSpc>
                <a:spcPct val="150000"/>
              </a:lnSpc>
              <a:spcBef>
                <a:spcPts val="0"/>
              </a:spcBef>
              <a:spcAft>
                <a:spcPts val="0"/>
              </a:spcAft>
              <a:buClr>
                <a:srgbClr val="85754E"/>
              </a:buClr>
              <a:buSzPts val="700"/>
              <a:buFont typeface="Montserrat"/>
              <a:buChar char="★"/>
            </a:pPr>
            <a:endParaRPr lang="sv-SE" sz="16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4928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5" name="Bildobjekt 4">
            <a:extLst>
              <a:ext uri="{FF2B5EF4-FFF2-40B4-BE49-F238E27FC236}">
                <a16:creationId xmlns:a16="http://schemas.microsoft.com/office/drawing/2014/main" id="{2F3CF9A5-A10A-4BF6-76D1-4F0977EEB81E}"/>
              </a:ext>
            </a:extLst>
          </p:cNvPr>
          <p:cNvPicPr>
            <a:picLocks noChangeAspect="1"/>
          </p:cNvPicPr>
          <p:nvPr/>
        </p:nvPicPr>
        <p:blipFill>
          <a:blip r:embed="rId3"/>
          <a:stretch>
            <a:fillRect/>
          </a:stretch>
        </p:blipFill>
        <p:spPr>
          <a:xfrm>
            <a:off x="2000250" y="0"/>
            <a:ext cx="5143500" cy="5143500"/>
          </a:xfrm>
          <a:prstGeom prst="rect">
            <a:avLst/>
          </a:prstGeom>
        </p:spPr>
      </p:pic>
      <p:sp>
        <p:nvSpPr>
          <p:cNvPr id="6" name="textruta 5">
            <a:extLst>
              <a:ext uri="{FF2B5EF4-FFF2-40B4-BE49-F238E27FC236}">
                <a16:creationId xmlns:a16="http://schemas.microsoft.com/office/drawing/2014/main" id="{809F7F81-60AF-595D-272D-48DBD3EB5986}"/>
              </a:ext>
            </a:extLst>
          </p:cNvPr>
          <p:cNvSpPr txBox="1"/>
          <p:nvPr/>
        </p:nvSpPr>
        <p:spPr>
          <a:xfrm>
            <a:off x="1125071" y="4155472"/>
            <a:ext cx="6893858" cy="369332"/>
          </a:xfrm>
          <a:prstGeom prst="rect">
            <a:avLst/>
          </a:prstGeom>
          <a:noFill/>
        </p:spPr>
        <p:txBody>
          <a:bodyPr wrap="square" rtlCol="0">
            <a:spAutoFit/>
          </a:bodyPr>
          <a:lstStyle/>
          <a:p>
            <a:pPr algn="ctr"/>
            <a:r>
              <a:rPr lang="sv-SE" sz="1800" dirty="0">
                <a:latin typeface="Montserrat" panose="00000500000000000000" pitchFamily="2" charset="0"/>
                <a:hlinkClick r:id="rId4"/>
              </a:rPr>
              <a:t>https://www.sigtunaifinnebandy.se</a:t>
            </a:r>
            <a:endParaRPr lang="sv-SE" sz="1800" dirty="0">
              <a:latin typeface="Montserrat" panose="00000500000000000000" pitchFamily="2" charset="0"/>
            </a:endParaRPr>
          </a:p>
        </p:txBody>
      </p:sp>
    </p:spTree>
    <p:extLst>
      <p:ext uri="{BB962C8B-B14F-4D97-AF65-F5344CB8AC3E}">
        <p14:creationId xmlns:p14="http://schemas.microsoft.com/office/powerpoint/2010/main" val="362353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3301316" y="76206"/>
            <a:ext cx="4599875" cy="553800"/>
          </a:xfrm>
          <a:prstGeom prst="rect">
            <a:avLst/>
          </a:prstGeom>
          <a:noFill/>
          <a:ln>
            <a:noFill/>
          </a:ln>
        </p:spPr>
        <p:txBody>
          <a:bodyPr spcFirstLastPara="1" wrap="square" lIns="68575" tIns="34275" rIns="68575" bIns="34275" anchor="ctr" anchorCtr="0">
            <a:normAutofit lnSpcReduction="10000"/>
          </a:bodyPr>
          <a:lstStyle/>
          <a:p>
            <a:pPr marL="0" lvl="0" indent="0" rtl="0">
              <a:spcBef>
                <a:spcPts val="0"/>
              </a:spcBef>
              <a:spcAft>
                <a:spcPts val="1200"/>
              </a:spcAft>
              <a:buNone/>
            </a:pPr>
            <a:r>
              <a:rPr lang="en" sz="2400" b="1" dirty="0">
                <a:solidFill>
                  <a:srgbClr val="326295"/>
                </a:solidFill>
                <a:latin typeface="Montserrat"/>
                <a:ea typeface="Montserrat"/>
                <a:cs typeface="Montserrat"/>
                <a:sym typeface="Montserrat"/>
              </a:rPr>
              <a:t>Organisation</a:t>
            </a:r>
            <a:endParaRPr sz="2400" b="1" dirty="0">
              <a:solidFill>
                <a:srgbClr val="326295"/>
              </a:solidFill>
              <a:latin typeface="Montserrat"/>
              <a:ea typeface="Montserrat"/>
              <a:cs typeface="Montserrat"/>
              <a:sym typeface="Montserrat"/>
            </a:endParaRPr>
          </a:p>
        </p:txBody>
      </p:sp>
      <p:sp>
        <p:nvSpPr>
          <p:cNvPr id="25" name="Google Shape;25;p7"/>
          <p:cNvSpPr txBox="1"/>
          <p:nvPr/>
        </p:nvSpPr>
        <p:spPr>
          <a:xfrm>
            <a:off x="3119076" y="412596"/>
            <a:ext cx="5842684" cy="4685868"/>
          </a:xfrm>
          <a:prstGeom prst="rect">
            <a:avLst/>
          </a:prstGeom>
          <a:noFill/>
          <a:ln>
            <a:noFill/>
          </a:ln>
        </p:spPr>
        <p:txBody>
          <a:bodyPr spcFirstLastPara="1" wrap="square" lIns="68575" tIns="34275" rIns="68575" bIns="34275" anchor="t" anchorCtr="0">
            <a:spAutoFit/>
          </a:bodyPr>
          <a:lstStyle/>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Styrelse är 5-7 personer och har möten ca 1 ggr / månad </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Sportrådet har möten ca 1 ggr / månad planerar sportslig verksamhet</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Sportchef ansvarig för det sportsliga </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Föreningsutvecklare deltidsanställd person som arbetar för klubbens utveckling och avlastning av alla ideella krafter.</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Ungdomsansvarig koordinerar ungdomsverksamhetens ledare/ tränare</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Unga ledare, barn med intresse för ledarskap, framtida tränare, och coacher </a:t>
            </a:r>
          </a:p>
          <a:p>
            <a:pPr marL="285750" indent="-285750">
              <a:spcBef>
                <a:spcPts val="600"/>
              </a:spcBef>
              <a:spcAft>
                <a:spcPts val="300"/>
              </a:spcAft>
              <a:buFont typeface="Arial" panose="020B0604020202020204" pitchFamily="34" charset="0"/>
              <a:buChar char="•"/>
            </a:pPr>
            <a:r>
              <a:rPr lang="sv-SE" sz="1600" dirty="0">
                <a:latin typeface="Montserrat" panose="00000500000000000000" pitchFamily="2" charset="0"/>
              </a:rPr>
              <a:t>Domare </a:t>
            </a:r>
          </a:p>
          <a:p>
            <a:pPr>
              <a:spcBef>
                <a:spcPts val="600"/>
              </a:spcBef>
              <a:spcAft>
                <a:spcPts val="300"/>
              </a:spcAft>
            </a:pPr>
            <a:r>
              <a:rPr lang="sv-SE" sz="1600" i="1" dirty="0">
                <a:latin typeface="Montserrat" panose="00000500000000000000" pitchFamily="2" charset="0"/>
              </a:rPr>
              <a:t>Vi har plats för alla som vill engagera sig. ”Klubben är vi alla” – Välkommen!</a:t>
            </a:r>
          </a:p>
        </p:txBody>
      </p:sp>
    </p:spTree>
    <p:extLst>
      <p:ext uri="{BB962C8B-B14F-4D97-AF65-F5344CB8AC3E}">
        <p14:creationId xmlns:p14="http://schemas.microsoft.com/office/powerpoint/2010/main" val="159919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Utbildningsplan </a:t>
            </a:r>
          </a:p>
        </p:txBody>
      </p:sp>
      <p:sp>
        <p:nvSpPr>
          <p:cNvPr id="31" name="Google Shape;31;p8"/>
          <p:cNvSpPr txBox="1"/>
          <p:nvPr/>
        </p:nvSpPr>
        <p:spPr>
          <a:xfrm>
            <a:off x="76200" y="630000"/>
            <a:ext cx="5860576" cy="2192878"/>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b="1" dirty="0">
                <a:solidFill>
                  <a:srgbClr val="008000"/>
                </a:solidFill>
                <a:highlight>
                  <a:srgbClr val="FFFFFF"/>
                </a:highlight>
                <a:latin typeface="Montserrat"/>
                <a:ea typeface="Montserrat"/>
                <a:cs typeface="Montserrat"/>
                <a:sym typeface="Montserrat"/>
              </a:rPr>
              <a:t>Grön</a:t>
            </a:r>
            <a:r>
              <a:rPr lang="sv-SE" dirty="0">
                <a:solidFill>
                  <a:srgbClr val="000000"/>
                </a:solidFill>
                <a:highlight>
                  <a:srgbClr val="FFFFFF"/>
                </a:highlight>
                <a:latin typeface="Montserrat"/>
                <a:ea typeface="Montserrat"/>
                <a:cs typeface="Montserrat"/>
                <a:sym typeface="Montserrat"/>
              </a:rPr>
              <a:t> , </a:t>
            </a:r>
            <a:r>
              <a:rPr lang="sv-SE" b="1" dirty="0">
                <a:solidFill>
                  <a:srgbClr val="316094"/>
                </a:solidFill>
                <a:highlight>
                  <a:srgbClr val="FFFFFF"/>
                </a:highlight>
                <a:latin typeface="Montserrat"/>
                <a:ea typeface="Montserrat"/>
                <a:cs typeface="Montserrat"/>
                <a:sym typeface="Montserrat"/>
              </a:rPr>
              <a:t>blå</a:t>
            </a:r>
            <a:r>
              <a:rPr lang="sv-SE" dirty="0">
                <a:solidFill>
                  <a:srgbClr val="000000"/>
                </a:solidFill>
                <a:highlight>
                  <a:srgbClr val="FFFFFF"/>
                </a:highlight>
                <a:latin typeface="Montserrat"/>
                <a:ea typeface="Montserrat"/>
                <a:cs typeface="Montserrat"/>
                <a:sym typeface="Montserrat"/>
              </a:rPr>
              <a:t> , </a:t>
            </a:r>
            <a:r>
              <a:rPr lang="sv-SE" b="1" dirty="0">
                <a:solidFill>
                  <a:srgbClr val="FF0000"/>
                </a:solidFill>
                <a:highlight>
                  <a:srgbClr val="FFFFFF"/>
                </a:highlight>
                <a:latin typeface="Montserrat"/>
                <a:ea typeface="Montserrat"/>
                <a:cs typeface="Montserrat"/>
                <a:sym typeface="Montserrat"/>
              </a:rPr>
              <a:t>röd</a:t>
            </a:r>
            <a:r>
              <a:rPr lang="sv-SE" dirty="0">
                <a:solidFill>
                  <a:srgbClr val="000000"/>
                </a:solidFill>
                <a:highlight>
                  <a:srgbClr val="FFFFFF"/>
                </a:highlight>
                <a:latin typeface="Montserrat"/>
                <a:ea typeface="Montserrat"/>
                <a:cs typeface="Montserrat"/>
                <a:sym typeface="Montserrat"/>
              </a:rPr>
              <a:t> nivå:  SIF välkomnar alla delta i vår verksamhet</a:t>
            </a:r>
          </a:p>
          <a:p>
            <a:pPr marL="171450" lvl="0" indent="-171450" algn="l" rtl="0">
              <a:spcBef>
                <a:spcPts val="600"/>
              </a:spcBef>
              <a:spcAft>
                <a:spcPts val="600"/>
              </a:spcAft>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Junior: SIF välkomnar alla förutsatt att man följer utbildningsplan, träningsupplägg och värdegrund spelar för att vinna </a:t>
            </a:r>
          </a:p>
          <a:p>
            <a:pPr marL="171450" lvl="0" indent="-171450" algn="l" rtl="0">
              <a:spcBef>
                <a:spcPts val="600"/>
              </a:spcBef>
              <a:spcAft>
                <a:spcPts val="600"/>
              </a:spcAft>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Senior nivå är representationslag och spelar för att vinna </a:t>
            </a:r>
          </a:p>
          <a:p>
            <a:pPr marL="171450" lvl="0" indent="-171450" algn="l" rtl="0">
              <a:spcBef>
                <a:spcPts val="600"/>
              </a:spcBef>
              <a:spcAft>
                <a:spcPts val="600"/>
              </a:spcAft>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SIF vill ge alla barn en så stor ”verktygslåda” som möjligt för att barnen senare själv ska kunna välja väg på juniornivå.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fontScale="92500"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Sigtuna träning - gemensamt</a:t>
            </a:r>
          </a:p>
        </p:txBody>
      </p:sp>
      <p:sp>
        <p:nvSpPr>
          <p:cNvPr id="31" name="Google Shape;31;p8"/>
          <p:cNvSpPr txBox="1"/>
          <p:nvPr/>
        </p:nvSpPr>
        <p:spPr>
          <a:xfrm>
            <a:off x="76200" y="630000"/>
            <a:ext cx="6115050" cy="4824367"/>
          </a:xfrm>
          <a:prstGeom prst="rect">
            <a:avLst/>
          </a:prstGeom>
          <a:noFill/>
          <a:ln>
            <a:noFill/>
          </a:ln>
        </p:spPr>
        <p:txBody>
          <a:bodyPr spcFirstLastPara="1" wrap="square" lIns="68575" tIns="34275" rIns="68575" bIns="34275" anchor="t" anchorCtr="0">
            <a:spAutoFit/>
          </a:bodyPr>
          <a:lstStyle/>
          <a:p>
            <a:pPr marL="171450" lvl="0" indent="-171450" algn="l" rtl="0">
              <a:lnSpc>
                <a:spcPct val="150000"/>
              </a:lnSpc>
              <a:spcBef>
                <a:spcPts val="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Tydliga rutiner:</a:t>
            </a:r>
          </a:p>
          <a:p>
            <a:pPr marL="625475" lvl="8" indent="-285750">
              <a:spcBef>
                <a:spcPts val="600"/>
              </a:spcBef>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Gemensam plats där vi byter om</a:t>
            </a:r>
          </a:p>
          <a:p>
            <a:pPr marL="625475" lvl="7" indent="-285750">
              <a:spcBef>
                <a:spcPts val="600"/>
              </a:spcBef>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Samlingsplats utanför planen</a:t>
            </a:r>
          </a:p>
          <a:p>
            <a:pPr marL="625475" lvl="7" indent="-285750">
              <a:spcBef>
                <a:spcPts val="600"/>
              </a:spcBef>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Samlas vid vita tavlan när vi startar på plan</a:t>
            </a:r>
          </a:p>
          <a:p>
            <a:pPr marL="625475" lvl="7" indent="-285750">
              <a:spcBef>
                <a:spcPts val="600"/>
              </a:spcBef>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Vattenflaskor vid vita tavlan</a:t>
            </a:r>
          </a:p>
          <a:p>
            <a:pPr marL="625475" lvl="7" indent="-285750">
              <a:spcBef>
                <a:spcPts val="600"/>
              </a:spcBef>
              <a:buSzPts val="1100"/>
              <a:buFont typeface="Arial" panose="020B0604020202020204" pitchFamily="34" charset="0"/>
              <a:buChar char="•"/>
            </a:pPr>
            <a:r>
              <a:rPr lang="sv-SE" dirty="0">
                <a:solidFill>
                  <a:srgbClr val="000000"/>
                </a:solidFill>
                <a:highlight>
                  <a:srgbClr val="FFFFFF"/>
                </a:highlight>
                <a:latin typeface="Montserrat"/>
                <a:ea typeface="Montserrat"/>
                <a:cs typeface="Montserrat"/>
                <a:sym typeface="Montserrat"/>
              </a:rPr>
              <a:t>Aldrig träna i matchställ</a:t>
            </a:r>
          </a:p>
          <a:p>
            <a:pPr marL="171450" lvl="0" indent="-171450" algn="l" rtl="0">
              <a:spcBef>
                <a:spcPts val="60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Tydligt syfte (max 2) för varje övning som kommuniceras till spelarna i förväg</a:t>
            </a:r>
          </a:p>
          <a:p>
            <a:pPr marL="171450" lvl="0" indent="-171450" algn="l" rtl="0">
              <a:spcBef>
                <a:spcPts val="60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Feedback på rätt saker baserat på kommunicerat syfte </a:t>
            </a:r>
          </a:p>
          <a:p>
            <a:pPr marL="171450" lvl="0" indent="-171450" algn="l" rtl="0">
              <a:spcBef>
                <a:spcPts val="60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Viktig att som ledare placera sig rätt på plan så man ”ser” alla spelare och kan ge feedback</a:t>
            </a:r>
          </a:p>
          <a:p>
            <a:pPr marL="171450" lvl="0" indent="-171450" algn="l" rtl="0">
              <a:spcBef>
                <a:spcPts val="600"/>
              </a:spcBef>
              <a:spcAft>
                <a:spcPts val="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Nivåanpassning kan sker för att alla ska kunna öva sig på så många färdigheter som möjligt. Skaffa sig en stor ”verktygslåda”</a:t>
            </a:r>
          </a:p>
          <a:p>
            <a:pPr marL="171450" lvl="0" indent="-171450" algn="l" rtl="0">
              <a:spcBef>
                <a:spcPts val="600"/>
              </a:spcBef>
              <a:spcAft>
                <a:spcPts val="0"/>
              </a:spcAft>
              <a:buSzPts val="1100"/>
              <a:buFont typeface="Arial" panose="020B0604020202020204" pitchFamily="34" charset="0"/>
              <a:buChar char="•"/>
            </a:pPr>
            <a:endParaRPr lang="sv-SE" sz="1600" dirty="0">
              <a:solidFill>
                <a:srgbClr val="000000"/>
              </a:solidFill>
              <a:highlight>
                <a:srgbClr val="FFFFFF"/>
              </a:highlight>
              <a:latin typeface="Montserrat"/>
              <a:ea typeface="Montserrat"/>
              <a:cs typeface="Montserrat"/>
              <a:sym typeface="Montserrat"/>
            </a:endParaRPr>
          </a:p>
          <a:p>
            <a:pPr marL="171450" lvl="0" indent="-171450" algn="l" rtl="0">
              <a:lnSpc>
                <a:spcPct val="150000"/>
              </a:lnSpc>
              <a:spcBef>
                <a:spcPts val="0"/>
              </a:spcBef>
              <a:spcAft>
                <a:spcPts val="0"/>
              </a:spcAft>
              <a:buSzPts val="1100"/>
              <a:buFont typeface="Arial" panose="020B0604020202020204" pitchFamily="34" charset="0"/>
              <a:buChar char="•"/>
            </a:pPr>
            <a:endParaRPr lang="sv-SE" dirty="0">
              <a:solidFill>
                <a:srgbClr val="000000"/>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223989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28082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dirty="0">
                <a:solidFill>
                  <a:srgbClr val="326295"/>
                </a:solidFill>
                <a:latin typeface="Montserrat"/>
                <a:ea typeface="Montserrat"/>
                <a:cs typeface="Montserrat"/>
                <a:sym typeface="Montserrat"/>
              </a:rPr>
              <a:t>Allmänt</a:t>
            </a:r>
            <a:endParaRPr sz="2400" b="1" dirty="0">
              <a:solidFill>
                <a:srgbClr val="326295"/>
              </a:solidFill>
              <a:latin typeface="Montserrat"/>
              <a:ea typeface="Montserrat"/>
              <a:cs typeface="Montserrat"/>
              <a:sym typeface="Montserrat"/>
            </a:endParaRPr>
          </a:p>
        </p:txBody>
      </p:sp>
      <p:sp>
        <p:nvSpPr>
          <p:cNvPr id="4" name="Google Shape;67;p13">
            <a:extLst>
              <a:ext uri="{FF2B5EF4-FFF2-40B4-BE49-F238E27FC236}">
                <a16:creationId xmlns:a16="http://schemas.microsoft.com/office/drawing/2014/main" id="{4EA0B23E-89D3-6940-5D1A-0DF95F10D7A1}"/>
              </a:ext>
            </a:extLst>
          </p:cNvPr>
          <p:cNvSpPr txBox="1"/>
          <p:nvPr/>
        </p:nvSpPr>
        <p:spPr>
          <a:xfrm>
            <a:off x="353993" y="711022"/>
            <a:ext cx="5776254" cy="3393206"/>
          </a:xfrm>
          <a:prstGeom prst="rect">
            <a:avLst/>
          </a:prstGeom>
          <a:noFill/>
          <a:ln>
            <a:noFill/>
          </a:ln>
        </p:spPr>
        <p:txBody>
          <a:bodyPr spcFirstLastPara="1" wrap="square" lIns="68575" tIns="34275" rIns="68575" bIns="34275" anchor="t" anchorCtr="0">
            <a:spAutoFit/>
          </a:bodyPr>
          <a:lstStyle/>
          <a:p>
            <a:pPr lvl="0" algn="l" rtl="0">
              <a:spcBef>
                <a:spcPts val="0"/>
              </a:spcBef>
              <a:spcAft>
                <a:spcPts val="0"/>
              </a:spcAft>
              <a:buClr>
                <a:schemeClr val="bg1"/>
              </a:buClr>
              <a:buSzPts val="1100"/>
            </a:pPr>
            <a:r>
              <a:rPr lang="sv-SE" sz="1800" b="1" u="sng" dirty="0">
                <a:solidFill>
                  <a:schemeClr val="tx1"/>
                </a:solidFill>
                <a:latin typeface="Montserrat"/>
                <a:ea typeface="Montserrat"/>
                <a:cs typeface="Montserrat"/>
                <a:sym typeface="Montserrat"/>
              </a:rPr>
              <a:t>Regel 1</a:t>
            </a:r>
            <a:br>
              <a:rPr lang="sv-SE" sz="1800" b="1" u="sng" dirty="0">
                <a:solidFill>
                  <a:schemeClr val="tx1"/>
                </a:solidFill>
                <a:latin typeface="Montserrat"/>
                <a:ea typeface="Montserrat"/>
                <a:cs typeface="Montserrat"/>
                <a:sym typeface="Montserrat"/>
              </a:rPr>
            </a:br>
            <a:r>
              <a:rPr lang="sv-SE" sz="1800" dirty="0">
                <a:solidFill>
                  <a:schemeClr val="tx1"/>
                </a:solidFill>
                <a:latin typeface="Montserrat"/>
                <a:ea typeface="Montserrat"/>
                <a:cs typeface="Montserrat"/>
                <a:sym typeface="Montserrat"/>
              </a:rPr>
              <a:t>Aktiva spelare: Stå på tårna, klubban i backen, böjda ben, redo att få bollen eller byta position</a:t>
            </a:r>
          </a:p>
          <a:p>
            <a:pPr lvl="0" algn="l" rtl="0">
              <a:spcBef>
                <a:spcPts val="0"/>
              </a:spcBef>
              <a:spcAft>
                <a:spcPts val="0"/>
              </a:spcAft>
              <a:buClr>
                <a:schemeClr val="bg1"/>
              </a:buClr>
              <a:buSzPts val="1100"/>
            </a:pPr>
            <a:br>
              <a:rPr lang="sv-SE" sz="1800" b="1" u="sng" dirty="0">
                <a:solidFill>
                  <a:schemeClr val="tx1"/>
                </a:solidFill>
                <a:latin typeface="Montserrat"/>
                <a:sym typeface="Montserrat"/>
              </a:rPr>
            </a:br>
            <a:r>
              <a:rPr lang="sv-SE" sz="1800" b="1" u="sng" dirty="0">
                <a:solidFill>
                  <a:schemeClr val="tx1"/>
                </a:solidFill>
                <a:latin typeface="Montserrat"/>
                <a:sym typeface="Montserrat"/>
              </a:rPr>
              <a:t>Regel 2</a:t>
            </a:r>
            <a:br>
              <a:rPr lang="sv-SE" sz="1800" b="1" u="sng" dirty="0">
                <a:solidFill>
                  <a:schemeClr val="tx1"/>
                </a:solidFill>
                <a:latin typeface="Montserrat"/>
                <a:sym typeface="Montserrat"/>
              </a:rPr>
            </a:br>
            <a:r>
              <a:rPr lang="sv-SE" sz="1800" dirty="0">
                <a:solidFill>
                  <a:schemeClr val="tx1"/>
                </a:solidFill>
                <a:latin typeface="Montserrat"/>
                <a:ea typeface="Montserrat"/>
                <a:cs typeface="Montserrat"/>
                <a:sym typeface="Montserrat"/>
              </a:rPr>
              <a:t>Endast två val när man får bollen - Direktpassning eller driva/utmana. Aldrig stå still med bollen. </a:t>
            </a:r>
          </a:p>
          <a:p>
            <a:pPr lvl="0" algn="l" rtl="0">
              <a:spcBef>
                <a:spcPts val="0"/>
              </a:spcBef>
              <a:spcAft>
                <a:spcPts val="0"/>
              </a:spcAft>
              <a:buClr>
                <a:schemeClr val="bg1"/>
              </a:buClr>
              <a:buSzPts val="1100"/>
            </a:pPr>
            <a:br>
              <a:rPr lang="sv-SE" sz="1800" b="1" u="sng" dirty="0">
                <a:solidFill>
                  <a:schemeClr val="tx1"/>
                </a:solidFill>
                <a:latin typeface="Montserrat"/>
                <a:sym typeface="Montserrat"/>
              </a:rPr>
            </a:br>
            <a:r>
              <a:rPr lang="sv-SE" sz="1800" b="1" u="sng" dirty="0">
                <a:solidFill>
                  <a:schemeClr val="tx1"/>
                </a:solidFill>
                <a:latin typeface="Montserrat"/>
                <a:sym typeface="Montserrat"/>
              </a:rPr>
              <a:t>Regel 3</a:t>
            </a:r>
            <a:br>
              <a:rPr lang="sv-SE" sz="1800" b="1" u="sng" dirty="0">
                <a:solidFill>
                  <a:schemeClr val="tx1"/>
                </a:solidFill>
                <a:latin typeface="Montserrat"/>
                <a:sym typeface="Montserrat"/>
              </a:rPr>
            </a:br>
            <a:r>
              <a:rPr lang="sv-SE" sz="1800" dirty="0">
                <a:solidFill>
                  <a:schemeClr val="tx1"/>
                </a:solidFill>
                <a:latin typeface="Montserrat"/>
                <a:ea typeface="Montserrat"/>
                <a:cs typeface="Montserrat"/>
                <a:sym typeface="Montserrat"/>
              </a:rPr>
              <a:t>Bilda trianglar med dina medspelare…passning och rörelse</a:t>
            </a:r>
          </a:p>
        </p:txBody>
      </p:sp>
    </p:spTree>
    <p:extLst>
      <p:ext uri="{BB962C8B-B14F-4D97-AF65-F5344CB8AC3E}">
        <p14:creationId xmlns:p14="http://schemas.microsoft.com/office/powerpoint/2010/main" val="191538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fontScale="92500"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Sigtuna träning </a:t>
            </a:r>
            <a:r>
              <a:rPr lang="sv-SE" sz="2400" b="1" dirty="0">
                <a:solidFill>
                  <a:srgbClr val="008000"/>
                </a:solidFill>
                <a:latin typeface="Montserrat"/>
                <a:ea typeface="Montserrat"/>
                <a:cs typeface="Montserrat"/>
                <a:sym typeface="Montserrat"/>
              </a:rPr>
              <a:t>Grön 6-9 år</a:t>
            </a:r>
          </a:p>
        </p:txBody>
      </p:sp>
      <p:sp>
        <p:nvSpPr>
          <p:cNvPr id="31" name="Google Shape;31;p8"/>
          <p:cNvSpPr txBox="1"/>
          <p:nvPr/>
        </p:nvSpPr>
        <p:spPr>
          <a:xfrm>
            <a:off x="76200" y="630000"/>
            <a:ext cx="5860576" cy="3685594"/>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Samling</a:t>
            </a:r>
            <a:r>
              <a:rPr lang="sv-SE" sz="1600" dirty="0">
                <a:solidFill>
                  <a:srgbClr val="000000"/>
                </a:solidFill>
                <a:highlight>
                  <a:srgbClr val="FFFFFF"/>
                </a:highlight>
                <a:latin typeface="Montserrat"/>
                <a:ea typeface="Montserrat"/>
                <a:cs typeface="Montserrat"/>
                <a:sym typeface="Montserrat"/>
              </a:rPr>
              <a:t>: 15min innan halltid utanför plan</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Uppvärmning</a:t>
            </a:r>
            <a:r>
              <a:rPr lang="sv-SE" sz="1600" dirty="0">
                <a:solidFill>
                  <a:srgbClr val="000000"/>
                </a:solidFill>
                <a:highlight>
                  <a:srgbClr val="FFFFFF"/>
                </a:highlight>
                <a:latin typeface="Montserrat"/>
                <a:ea typeface="Montserrat"/>
                <a:cs typeface="Montserrat"/>
                <a:sym typeface="Montserrat"/>
              </a:rPr>
              <a:t>: Lek, hinderbana, ingen målvaktsuppvärmning</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Spel: </a:t>
            </a:r>
            <a:r>
              <a:rPr lang="sv-SE" sz="1600" dirty="0">
                <a:solidFill>
                  <a:srgbClr val="000000"/>
                </a:solidFill>
                <a:highlight>
                  <a:srgbClr val="FFFFFF"/>
                </a:highlight>
                <a:latin typeface="Montserrat"/>
                <a:ea typeface="Montserrat"/>
                <a:cs typeface="Montserrat"/>
                <a:sym typeface="Montserrat"/>
              </a:rPr>
              <a:t>1 upp till 3 spelare mot varandra</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Övning</a:t>
            </a:r>
            <a:r>
              <a:rPr lang="sv-SE" sz="1600" dirty="0">
                <a:solidFill>
                  <a:srgbClr val="000000"/>
                </a:solidFill>
                <a:highlight>
                  <a:srgbClr val="FFFFFF"/>
                </a:highlight>
                <a:latin typeface="Montserrat"/>
                <a:ea typeface="Montserrat"/>
                <a:cs typeface="Montserrat"/>
                <a:sym typeface="Montserrat"/>
              </a:rPr>
              <a:t>: Teknikbanor, teknikövningar</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Spel: </a:t>
            </a:r>
            <a:r>
              <a:rPr lang="sv-SE" sz="1600" dirty="0">
                <a:solidFill>
                  <a:srgbClr val="000000"/>
                </a:solidFill>
                <a:highlight>
                  <a:srgbClr val="FFFFFF"/>
                </a:highlight>
                <a:latin typeface="Montserrat"/>
                <a:ea typeface="Montserrat"/>
                <a:cs typeface="Montserrat"/>
                <a:sym typeface="Montserrat"/>
              </a:rPr>
              <a:t>Dela upp och spela på småplan</a:t>
            </a:r>
          </a:p>
          <a:p>
            <a:pPr marL="171450" lvl="0" indent="-171450" algn="l" rtl="0">
              <a:spcBef>
                <a:spcPts val="600"/>
              </a:spcBef>
              <a:spcAft>
                <a:spcPts val="600"/>
              </a:spcAft>
              <a:buSzPts val="1100"/>
              <a:buFont typeface="Arial" panose="020B0604020202020204" pitchFamily="34" charset="0"/>
              <a:buChar char="•"/>
            </a:pPr>
            <a:r>
              <a:rPr lang="sv-SE" sz="1600" dirty="0">
                <a:solidFill>
                  <a:srgbClr val="000000"/>
                </a:solidFill>
                <a:highlight>
                  <a:srgbClr val="FFFFFF"/>
                </a:highlight>
                <a:latin typeface="Montserrat"/>
                <a:ea typeface="Montserrat"/>
                <a:cs typeface="Montserrat"/>
                <a:sym typeface="Montserrat"/>
              </a:rPr>
              <a:t>Avslut på plan med varierande kul aktivitet</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Avslutning: </a:t>
            </a:r>
            <a:r>
              <a:rPr lang="sv-SE" sz="1600" dirty="0">
                <a:solidFill>
                  <a:srgbClr val="000000"/>
                </a:solidFill>
                <a:highlight>
                  <a:srgbClr val="FFFFFF"/>
                </a:highlight>
                <a:latin typeface="Montserrat"/>
                <a:ea typeface="Montserrat"/>
                <a:cs typeface="Montserrat"/>
                <a:sym typeface="Montserrat"/>
              </a:rPr>
              <a:t>Samlas utanför plan. (meddela föräldrarna att träningen slutar 15 min efter halltiden)</a:t>
            </a:r>
          </a:p>
          <a:p>
            <a:pPr marL="171450" lvl="0" indent="-171450" algn="l" rtl="0">
              <a:lnSpc>
                <a:spcPct val="150000"/>
              </a:lnSpc>
              <a:spcBef>
                <a:spcPts val="0"/>
              </a:spcBef>
              <a:spcAft>
                <a:spcPts val="0"/>
              </a:spcAft>
              <a:buSzPts val="1100"/>
              <a:buFont typeface="Arial" panose="020B0604020202020204" pitchFamily="34" charset="0"/>
              <a:buChar char="•"/>
            </a:pPr>
            <a:endParaRPr lang="sv-SE" dirty="0">
              <a:solidFill>
                <a:srgbClr val="000000"/>
              </a:solidFill>
              <a:highlight>
                <a:srgbClr val="FFFFFF"/>
              </a:highlight>
              <a:latin typeface="Montserrat"/>
              <a:ea typeface="Montserrat"/>
              <a:cs typeface="Montserrat"/>
              <a:sym typeface="Montserrat"/>
            </a:endParaRPr>
          </a:p>
        </p:txBody>
      </p:sp>
      <p:sp>
        <p:nvSpPr>
          <p:cNvPr id="4" name="textruta 3">
            <a:extLst>
              <a:ext uri="{FF2B5EF4-FFF2-40B4-BE49-F238E27FC236}">
                <a16:creationId xmlns:a16="http://schemas.microsoft.com/office/drawing/2014/main" id="{0AE0873A-1EC7-E9B9-9B9B-0FA5A653431E}"/>
              </a:ext>
            </a:extLst>
          </p:cNvPr>
          <p:cNvSpPr txBox="1"/>
          <p:nvPr/>
        </p:nvSpPr>
        <p:spPr>
          <a:xfrm>
            <a:off x="168670" y="4614134"/>
            <a:ext cx="6929306" cy="338554"/>
          </a:xfrm>
          <a:prstGeom prst="rect">
            <a:avLst/>
          </a:prstGeom>
          <a:solidFill>
            <a:srgbClr val="316094"/>
          </a:solidFill>
        </p:spPr>
        <p:txBody>
          <a:bodyPr wrap="square" rtlCol="0">
            <a:spAutoFit/>
          </a:bodyPr>
          <a:lstStyle/>
          <a:p>
            <a:pPr algn="ctr"/>
            <a:r>
              <a:rPr lang="sv-SE" sz="1600" b="1" dirty="0">
                <a:solidFill>
                  <a:schemeClr val="bg1"/>
                </a:solidFill>
                <a:latin typeface="Montserrat" panose="00000500000000000000" pitchFamily="2" charset="0"/>
              </a:rPr>
              <a:t>Föräldrar bygger &amp; river sarg  så att vi får mer tid för träning</a:t>
            </a:r>
          </a:p>
        </p:txBody>
      </p:sp>
    </p:spTree>
    <p:extLst>
      <p:ext uri="{BB962C8B-B14F-4D97-AF65-F5344CB8AC3E}">
        <p14:creationId xmlns:p14="http://schemas.microsoft.com/office/powerpoint/2010/main" val="22483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fontScale="92500" lnSpcReduction="10000"/>
          </a:bodyPr>
          <a:lstStyle/>
          <a:p>
            <a:pPr marL="0" lvl="0" indent="0" algn="l" rtl="0">
              <a:spcBef>
                <a:spcPts val="0"/>
              </a:spcBef>
              <a:spcAft>
                <a:spcPts val="1200"/>
              </a:spcAft>
              <a:buNone/>
            </a:pPr>
            <a:r>
              <a:rPr lang="sv-SE" sz="2400" b="1" dirty="0">
                <a:solidFill>
                  <a:schemeClr val="accent2"/>
                </a:solidFill>
                <a:latin typeface="Montserrat"/>
                <a:ea typeface="Montserrat"/>
                <a:cs typeface="Montserrat"/>
                <a:sym typeface="Montserrat"/>
              </a:rPr>
              <a:t>Sigtuna träning </a:t>
            </a:r>
            <a:r>
              <a:rPr lang="sv-SE" sz="2400" b="1" dirty="0">
                <a:solidFill>
                  <a:srgbClr val="316094"/>
                </a:solidFill>
                <a:latin typeface="Montserrat"/>
                <a:ea typeface="Montserrat"/>
                <a:cs typeface="Montserrat"/>
                <a:sym typeface="Montserrat"/>
              </a:rPr>
              <a:t>Blå 10-12 år</a:t>
            </a:r>
          </a:p>
        </p:txBody>
      </p:sp>
      <p:sp>
        <p:nvSpPr>
          <p:cNvPr id="31" name="Google Shape;31;p8"/>
          <p:cNvSpPr txBox="1"/>
          <p:nvPr/>
        </p:nvSpPr>
        <p:spPr>
          <a:xfrm>
            <a:off x="76200" y="630000"/>
            <a:ext cx="5938706" cy="4424258"/>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Samling: </a:t>
            </a:r>
            <a:r>
              <a:rPr lang="sv-SE" sz="1600" dirty="0">
                <a:solidFill>
                  <a:srgbClr val="000000"/>
                </a:solidFill>
                <a:highlight>
                  <a:srgbClr val="FFFFFF"/>
                </a:highlight>
                <a:latin typeface="Montserrat"/>
                <a:ea typeface="Montserrat"/>
                <a:cs typeface="Montserrat"/>
                <a:sym typeface="Montserrat"/>
              </a:rPr>
              <a:t>15min innan halltid utanför plan</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Uppvärmning: </a:t>
            </a:r>
            <a:r>
              <a:rPr lang="sv-SE" sz="1600" dirty="0">
                <a:solidFill>
                  <a:srgbClr val="000000"/>
                </a:solidFill>
                <a:highlight>
                  <a:srgbClr val="FFFFFF"/>
                </a:highlight>
                <a:latin typeface="Montserrat"/>
                <a:ea typeface="Montserrat"/>
                <a:cs typeface="Montserrat"/>
                <a:sym typeface="Montserrat"/>
              </a:rPr>
              <a:t>Utanför plan</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Övning 1: </a:t>
            </a:r>
            <a:r>
              <a:rPr lang="sv-SE" sz="1600" dirty="0">
                <a:solidFill>
                  <a:srgbClr val="000000"/>
                </a:solidFill>
                <a:highlight>
                  <a:srgbClr val="FFFFFF"/>
                </a:highlight>
                <a:latin typeface="Montserrat"/>
                <a:ea typeface="Montserrat"/>
                <a:cs typeface="Montserrat"/>
                <a:sym typeface="Montserrat"/>
              </a:rPr>
              <a:t>kvadrater, ”triangeln”, separat målvaktsövning/uppvärmning (parallellt), </a:t>
            </a:r>
            <a:br>
              <a:rPr lang="sv-SE" sz="1600" dirty="0">
                <a:solidFill>
                  <a:srgbClr val="000000"/>
                </a:solidFill>
                <a:highlight>
                  <a:srgbClr val="FFFFFF"/>
                </a:highlight>
                <a:latin typeface="Montserrat"/>
                <a:ea typeface="Montserrat"/>
                <a:cs typeface="Montserrat"/>
                <a:sym typeface="Montserrat"/>
              </a:rPr>
            </a:br>
            <a:r>
              <a:rPr lang="sv-SE" sz="1600" dirty="0">
                <a:solidFill>
                  <a:srgbClr val="000000"/>
                </a:solidFill>
                <a:highlight>
                  <a:srgbClr val="FFFFFF"/>
                </a:highlight>
                <a:latin typeface="Montserrat"/>
                <a:ea typeface="Montserrat"/>
                <a:cs typeface="Montserrat"/>
                <a:sym typeface="Montserrat"/>
              </a:rPr>
              <a:t>Spel 1 upp till 3 spelare mot varandra</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Övning 2: </a:t>
            </a:r>
            <a:r>
              <a:rPr lang="sv-SE" sz="1600" dirty="0">
                <a:solidFill>
                  <a:srgbClr val="000000"/>
                </a:solidFill>
                <a:highlight>
                  <a:srgbClr val="FFFFFF"/>
                </a:highlight>
                <a:latin typeface="Montserrat"/>
                <a:ea typeface="Montserrat"/>
                <a:cs typeface="Montserrat"/>
                <a:sym typeface="Montserrat"/>
              </a:rPr>
              <a:t>Spelövning (passningar, mottagningar, skott)</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Spel: </a:t>
            </a:r>
            <a:r>
              <a:rPr lang="sv-SE" sz="1600" dirty="0">
                <a:solidFill>
                  <a:srgbClr val="000000"/>
                </a:solidFill>
                <a:highlight>
                  <a:srgbClr val="FFFFFF"/>
                </a:highlight>
                <a:latin typeface="Montserrat"/>
                <a:ea typeface="Montserrat"/>
                <a:cs typeface="Montserrat"/>
                <a:sym typeface="Montserrat"/>
              </a:rPr>
              <a:t>Varierande spelformer (superligan, arenan, två-touch, utan mål)</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Avslutning: </a:t>
            </a:r>
            <a:r>
              <a:rPr lang="sv-SE" sz="1600" dirty="0">
                <a:solidFill>
                  <a:srgbClr val="000000"/>
                </a:solidFill>
                <a:highlight>
                  <a:srgbClr val="FFFFFF"/>
                </a:highlight>
                <a:latin typeface="Montserrat"/>
                <a:ea typeface="Montserrat"/>
                <a:cs typeface="Montserrat"/>
                <a:sym typeface="Montserrat"/>
              </a:rPr>
              <a:t>Samlas utanför plan. (meddela föräldrarna att träningen slutar 15 min efter halltiden)</a:t>
            </a:r>
          </a:p>
          <a:p>
            <a:pPr marL="171450" lvl="0" indent="-171450" algn="l" rtl="0">
              <a:spcBef>
                <a:spcPts val="600"/>
              </a:spcBef>
              <a:spcAft>
                <a:spcPts val="600"/>
              </a:spcAft>
              <a:buSzPts val="1100"/>
              <a:buFont typeface="Arial" panose="020B0604020202020204" pitchFamily="34" charset="0"/>
              <a:buChar char="•"/>
            </a:pPr>
            <a:r>
              <a:rPr lang="sv-SE" sz="1600" i="1" dirty="0">
                <a:solidFill>
                  <a:srgbClr val="000000"/>
                </a:solidFill>
                <a:highlight>
                  <a:srgbClr val="FFFFFF"/>
                </a:highlight>
                <a:latin typeface="Montserrat"/>
                <a:ea typeface="Montserrat"/>
                <a:cs typeface="Montserrat"/>
                <a:sym typeface="Montserrat"/>
              </a:rPr>
              <a:t>Skottövningsblock på vissa träningar</a:t>
            </a:r>
          </a:p>
          <a:p>
            <a:pPr marL="171450" lvl="0" indent="-171450" algn="l" rtl="0">
              <a:lnSpc>
                <a:spcPct val="150000"/>
              </a:lnSpc>
              <a:spcBef>
                <a:spcPts val="0"/>
              </a:spcBef>
              <a:spcAft>
                <a:spcPts val="0"/>
              </a:spcAft>
              <a:buSzPts val="1100"/>
              <a:buFont typeface="Arial" panose="020B0604020202020204" pitchFamily="34" charset="0"/>
              <a:buChar char="•"/>
            </a:pPr>
            <a:endParaRPr lang="sv-SE" dirty="0">
              <a:solidFill>
                <a:srgbClr val="000000"/>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345442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fontScale="92500" lnSpcReduction="10000"/>
          </a:bodyPr>
          <a:lstStyle/>
          <a:p>
            <a:pPr marL="0" lvl="0" indent="0" algn="l" rtl="0">
              <a:spcBef>
                <a:spcPts val="0"/>
              </a:spcBef>
              <a:spcAft>
                <a:spcPts val="1200"/>
              </a:spcAft>
              <a:buNone/>
            </a:pPr>
            <a:r>
              <a:rPr lang="sv-SE" sz="2400" b="1" dirty="0">
                <a:solidFill>
                  <a:srgbClr val="326295"/>
                </a:solidFill>
                <a:latin typeface="Montserrat"/>
                <a:ea typeface="Montserrat"/>
                <a:cs typeface="Montserrat"/>
                <a:sym typeface="Montserrat"/>
              </a:rPr>
              <a:t>Sigtuna träning </a:t>
            </a:r>
            <a:r>
              <a:rPr lang="sv-SE" sz="2400" b="1" dirty="0">
                <a:solidFill>
                  <a:srgbClr val="FF0000"/>
                </a:solidFill>
                <a:latin typeface="Montserrat"/>
                <a:ea typeface="Montserrat"/>
                <a:cs typeface="Montserrat"/>
                <a:sym typeface="Montserrat"/>
              </a:rPr>
              <a:t>Röd 13-15 år</a:t>
            </a:r>
          </a:p>
        </p:txBody>
      </p:sp>
      <p:sp>
        <p:nvSpPr>
          <p:cNvPr id="31" name="Google Shape;31;p8"/>
          <p:cNvSpPr txBox="1"/>
          <p:nvPr/>
        </p:nvSpPr>
        <p:spPr>
          <a:xfrm>
            <a:off x="76200" y="630000"/>
            <a:ext cx="5860576" cy="3870260"/>
          </a:xfrm>
          <a:prstGeom prst="rect">
            <a:avLst/>
          </a:prstGeom>
          <a:noFill/>
          <a:ln>
            <a:noFill/>
          </a:ln>
        </p:spPr>
        <p:txBody>
          <a:bodyPr spcFirstLastPara="1" wrap="square" lIns="68575" tIns="34275" rIns="68575" bIns="34275" anchor="t" anchorCtr="0">
            <a:spAutoFit/>
          </a:bodyPr>
          <a:lstStyle/>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Samling: </a:t>
            </a:r>
            <a:r>
              <a:rPr lang="sv-SE" sz="1600" dirty="0">
                <a:solidFill>
                  <a:srgbClr val="000000"/>
                </a:solidFill>
                <a:highlight>
                  <a:srgbClr val="FFFFFF"/>
                </a:highlight>
                <a:latin typeface="Montserrat"/>
                <a:ea typeface="Montserrat"/>
                <a:cs typeface="Montserrat"/>
                <a:sym typeface="Montserrat"/>
              </a:rPr>
              <a:t>30 min innan halltid, uppvärmning utanför plan</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Övning 1: </a:t>
            </a:r>
            <a:r>
              <a:rPr lang="sv-SE" sz="1600" dirty="0">
                <a:solidFill>
                  <a:srgbClr val="000000"/>
                </a:solidFill>
                <a:highlight>
                  <a:srgbClr val="FFFFFF"/>
                </a:highlight>
                <a:latin typeface="Montserrat"/>
                <a:ea typeface="Montserrat"/>
                <a:cs typeface="Montserrat"/>
                <a:sym typeface="Montserrat"/>
              </a:rPr>
              <a:t>kvadrater, ”triangeln”, separat målvaktsövning/ uppvärmning (parallellt), Spel 1 upp till 3 spelare mot varandra</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Övning 2</a:t>
            </a:r>
            <a:r>
              <a:rPr lang="sv-SE" sz="1600" dirty="0">
                <a:solidFill>
                  <a:srgbClr val="000000"/>
                </a:solidFill>
                <a:highlight>
                  <a:srgbClr val="FFFFFF"/>
                </a:highlight>
                <a:latin typeface="Montserrat"/>
                <a:ea typeface="Montserrat"/>
                <a:cs typeface="Montserrat"/>
                <a:sym typeface="Montserrat"/>
              </a:rPr>
              <a:t>: Spelövning (passningar, mottagningar, skott)</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Spel: </a:t>
            </a:r>
            <a:r>
              <a:rPr lang="sv-SE" sz="1600" dirty="0">
                <a:solidFill>
                  <a:srgbClr val="000000"/>
                </a:solidFill>
                <a:highlight>
                  <a:srgbClr val="FFFFFF"/>
                </a:highlight>
                <a:latin typeface="Montserrat"/>
                <a:ea typeface="Montserrat"/>
                <a:cs typeface="Montserrat"/>
                <a:sym typeface="Montserrat"/>
              </a:rPr>
              <a:t>Varierande spelformer (mest 5-5, syfte spelboken)</a:t>
            </a:r>
          </a:p>
          <a:p>
            <a:pPr marL="171450" lvl="0" indent="-171450" algn="l" rtl="0">
              <a:spcBef>
                <a:spcPts val="600"/>
              </a:spcBef>
              <a:spcAft>
                <a:spcPts val="600"/>
              </a:spcAft>
              <a:buSzPts val="1100"/>
              <a:buFont typeface="Arial" panose="020B0604020202020204" pitchFamily="34" charset="0"/>
              <a:buChar char="•"/>
            </a:pPr>
            <a:r>
              <a:rPr lang="sv-SE" sz="1600" b="1" dirty="0">
                <a:solidFill>
                  <a:srgbClr val="000000"/>
                </a:solidFill>
                <a:highlight>
                  <a:srgbClr val="FFFFFF"/>
                </a:highlight>
                <a:latin typeface="Montserrat"/>
                <a:ea typeface="Montserrat"/>
                <a:cs typeface="Montserrat"/>
                <a:sym typeface="Montserrat"/>
              </a:rPr>
              <a:t>Avslutning: </a:t>
            </a:r>
            <a:r>
              <a:rPr lang="sv-SE" sz="1600" dirty="0">
                <a:solidFill>
                  <a:srgbClr val="000000"/>
                </a:solidFill>
                <a:highlight>
                  <a:srgbClr val="FFFFFF"/>
                </a:highlight>
                <a:latin typeface="Montserrat"/>
                <a:ea typeface="Montserrat"/>
                <a:cs typeface="Montserrat"/>
                <a:sym typeface="Montserrat"/>
              </a:rPr>
              <a:t>Samlas utanför plan. (meddela föräldrarna att träningen slutar 15 min efter halltiden)</a:t>
            </a:r>
          </a:p>
          <a:p>
            <a:pPr marL="171450" lvl="0" indent="-171450" algn="l" rtl="0">
              <a:lnSpc>
                <a:spcPct val="150000"/>
              </a:lnSpc>
              <a:spcBef>
                <a:spcPts val="0"/>
              </a:spcBef>
              <a:spcAft>
                <a:spcPts val="0"/>
              </a:spcAft>
              <a:buSzPts val="1100"/>
              <a:buFont typeface="Arial" panose="020B0604020202020204" pitchFamily="34" charset="0"/>
              <a:buChar char="•"/>
            </a:pPr>
            <a:endParaRPr lang="sv-SE" dirty="0">
              <a:solidFill>
                <a:srgbClr val="000000"/>
              </a:solidFill>
              <a:highlight>
                <a:srgbClr val="FFFFFF"/>
              </a:highlight>
              <a:latin typeface="Montserrat"/>
              <a:ea typeface="Montserrat"/>
              <a:cs typeface="Montserrat"/>
              <a:sym typeface="Montserrat"/>
            </a:endParaRPr>
          </a:p>
        </p:txBody>
      </p:sp>
    </p:spTree>
    <p:extLst>
      <p:ext uri="{BB962C8B-B14F-4D97-AF65-F5344CB8AC3E}">
        <p14:creationId xmlns:p14="http://schemas.microsoft.com/office/powerpoint/2010/main" val="448524466"/>
      </p:ext>
    </p:extLst>
  </p:cSld>
  <p:clrMapOvr>
    <a:masterClrMapping/>
  </p:clrMapOvr>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1376</Words>
  <Application>Microsoft Office PowerPoint</Application>
  <PresentationFormat>Bildspel på skärmen (16:9)</PresentationFormat>
  <Paragraphs>181</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Montserrat Medium</vt:lpstr>
      <vt:lpstr>Montserrat</vt:lpstr>
      <vt:lpstr>Arial</vt:lpstr>
      <vt:lpstr>Sigtuna Slides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Håkan Wallin</dc:creator>
  <cp:lastModifiedBy>Håkan Wallin</cp:lastModifiedBy>
  <cp:revision>2</cp:revision>
  <dcterms:modified xsi:type="dcterms:W3CDTF">2022-05-21T20:05:08Z</dcterms:modified>
</cp:coreProperties>
</file>